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9" r:id="rId2"/>
    <p:sldId id="330" r:id="rId3"/>
    <p:sldId id="325" r:id="rId4"/>
    <p:sldId id="326" r:id="rId5"/>
    <p:sldId id="327" r:id="rId6"/>
    <p:sldId id="316" r:id="rId7"/>
    <p:sldId id="256" r:id="rId8"/>
    <p:sldId id="321" r:id="rId9"/>
    <p:sldId id="296" r:id="rId10"/>
    <p:sldId id="297" r:id="rId11"/>
    <p:sldId id="303" r:id="rId12"/>
    <p:sldId id="328" r:id="rId13"/>
    <p:sldId id="301" r:id="rId14"/>
    <p:sldId id="324" r:id="rId15"/>
    <p:sldId id="262" r:id="rId16"/>
    <p:sldId id="312" r:id="rId17"/>
    <p:sldId id="307" r:id="rId18"/>
    <p:sldId id="308" r:id="rId19"/>
    <p:sldId id="318" r:id="rId20"/>
    <p:sldId id="30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83B4"/>
    <a:srgbClr val="26247B"/>
    <a:srgbClr val="FAB16A"/>
    <a:srgbClr val="FFCCCC"/>
    <a:srgbClr val="FFFF66"/>
    <a:srgbClr val="C3BEB4"/>
    <a:srgbClr val="1CB2EE"/>
    <a:srgbClr val="5DBBB0"/>
    <a:srgbClr val="EA44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848" autoAdjust="0"/>
  </p:normalViewPr>
  <p:slideViewPr>
    <p:cSldViewPr snapToGrid="0" snapToObjects="1">
      <p:cViewPr varScale="1">
        <p:scale>
          <a:sx n="63" d="100"/>
          <a:sy n="63" d="100"/>
        </p:scale>
        <p:origin x="546" y="78"/>
      </p:cViewPr>
      <p:guideLst>
        <p:guide orient="horz" pos="22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Emily\Desktop\Kinuthia%20Slides_Figures_5Jul201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418011583958058E-2"/>
          <c:y val="0"/>
          <c:w val="0.93716397683208397"/>
          <c:h val="0.772378227142549"/>
        </c:manualLayout>
      </c:layout>
      <c:barChart>
        <c:barDir val="col"/>
        <c:grouping val="clustered"/>
        <c:varyColors val="0"/>
        <c:ser>
          <c:idx val="0"/>
          <c:order val="0"/>
          <c:spPr>
            <a:solidFill>
              <a:schemeClr val="accent5"/>
            </a:solidFill>
            <a:ln>
              <a:noFill/>
            </a:ln>
            <a:effectLst/>
          </c:spPr>
          <c:invertIfNegative val="0"/>
          <c:dLbls>
            <c:dLbl>
              <c:idx val="1"/>
              <c:delete val="1"/>
              <c:extLst>
                <c:ext xmlns:c15="http://schemas.microsoft.com/office/drawing/2012/chart" uri="{CE6537A1-D6FC-4f65-9D91-7224C49458BB}">
                  <c15:layout/>
                </c:ext>
                <c:ext xmlns:c16="http://schemas.microsoft.com/office/drawing/2014/chart" uri="{C3380CC4-5D6E-409C-BE32-E72D297353CC}">
                  <c16:uniqueId val="{00000000-DC3B-4291-93E7-0D72E30570C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Female Sex Workers</c:v>
                </c:pt>
                <c:pt idx="1">
                  <c:v>Pregnant /postpartum Women</c:v>
                </c:pt>
                <c:pt idx="2">
                  <c:v>HIV Serodiscordant Couples</c:v>
                </c:pt>
              </c:strCache>
            </c:strRef>
          </c:cat>
          <c:val>
            <c:numRef>
              <c:f>Sheet1!$B$3:$B$5</c:f>
              <c:numCache>
                <c:formatCode>0.0%</c:formatCode>
                <c:ptCount val="3"/>
                <c:pt idx="0" formatCode="0%">
                  <c:v>0.05</c:v>
                </c:pt>
                <c:pt idx="1">
                  <c:v>3.7999999999999999E-2</c:v>
                </c:pt>
                <c:pt idx="2" formatCode="0%">
                  <c:v>0.02</c:v>
                </c:pt>
              </c:numCache>
            </c:numRef>
          </c:val>
          <c:extLst>
            <c:ext xmlns:c16="http://schemas.microsoft.com/office/drawing/2014/chart" uri="{C3380CC4-5D6E-409C-BE32-E72D297353CC}">
              <c16:uniqueId val="{00000000-5827-4C14-B7CD-A633EF3D07F1}"/>
            </c:ext>
          </c:extLst>
        </c:ser>
        <c:dLbls>
          <c:showLegendKey val="0"/>
          <c:showVal val="0"/>
          <c:showCatName val="0"/>
          <c:showSerName val="0"/>
          <c:showPercent val="0"/>
          <c:showBubbleSize val="0"/>
        </c:dLbls>
        <c:gapWidth val="69"/>
        <c:overlap val="8"/>
        <c:axId val="-1124014512"/>
        <c:axId val="-1124012336"/>
      </c:barChart>
      <c:catAx>
        <c:axId val="-112401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24012336"/>
        <c:crosses val="autoZero"/>
        <c:auto val="0"/>
        <c:lblAlgn val="ctr"/>
        <c:lblOffset val="100"/>
        <c:noMultiLvlLbl val="0"/>
      </c:catAx>
      <c:valAx>
        <c:axId val="-1124012336"/>
        <c:scaling>
          <c:orientation val="minMax"/>
        </c:scaling>
        <c:delete val="1"/>
        <c:axPos val="l"/>
        <c:numFmt formatCode="0%" sourceLinked="1"/>
        <c:majorTickMark val="none"/>
        <c:minorTickMark val="none"/>
        <c:tickLblPos val="nextTo"/>
        <c:crossAx val="-1124014512"/>
        <c:crosses val="autoZero"/>
        <c:crossBetween val="between"/>
      </c:valAx>
      <c:spPr>
        <a:noFill/>
        <a:ln w="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819816969429201"/>
          <c:y val="2.7397260273972601E-2"/>
          <c:w val="0.38010814577381402"/>
          <c:h val="0.93972602739725997"/>
        </c:manualLayout>
      </c:layout>
      <c:barChart>
        <c:barDir val="bar"/>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Sheet1!$A$39:$A$44</c:f>
              <c:strCache>
                <c:ptCount val="6"/>
                <c:pt idx="0">
                  <c:v>Virally suppressed HIV-positive partner</c:v>
                </c:pt>
                <c:pt idx="1">
                  <c:v>Fear of effects on unborn baby*</c:v>
                </c:pt>
                <c:pt idx="2">
                  <c:v>Fear of IPV</c:v>
                </c:pt>
                <c:pt idx="3">
                  <c:v>Pill burden</c:v>
                </c:pt>
                <c:pt idx="4">
                  <c:v>Low perceived HIV risk</c:v>
                </c:pt>
                <c:pt idx="5">
                  <c:v>Need to consult my partner</c:v>
                </c:pt>
              </c:strCache>
            </c:strRef>
          </c:cat>
          <c:val>
            <c:numRef>
              <c:f>Sheet1!$B$39:$B$44</c:f>
              <c:numCache>
                <c:formatCode>0.00%</c:formatCode>
                <c:ptCount val="6"/>
                <c:pt idx="0">
                  <c:v>0.01</c:v>
                </c:pt>
                <c:pt idx="1">
                  <c:v>1.8200000000000001E-2</c:v>
                </c:pt>
                <c:pt idx="2">
                  <c:v>3.78E-2</c:v>
                </c:pt>
                <c:pt idx="3">
                  <c:v>0.13289999999999999</c:v>
                </c:pt>
                <c:pt idx="4">
                  <c:v>0.35039999999999999</c:v>
                </c:pt>
                <c:pt idx="5">
                  <c:v>0.37569999999999998</c:v>
                </c:pt>
              </c:numCache>
            </c:numRef>
          </c:val>
          <c:extLst>
            <c:ext xmlns:c16="http://schemas.microsoft.com/office/drawing/2014/chart" uri="{C3380CC4-5D6E-409C-BE32-E72D297353CC}">
              <c16:uniqueId val="{00000000-992A-594A-9548-986BAE2BF097}"/>
            </c:ext>
          </c:extLst>
        </c:ser>
        <c:dLbls>
          <c:showLegendKey val="0"/>
          <c:showVal val="0"/>
          <c:showCatName val="0"/>
          <c:showSerName val="0"/>
          <c:showPercent val="0"/>
          <c:showBubbleSize val="0"/>
        </c:dLbls>
        <c:gapWidth val="182"/>
        <c:axId val="-1084213568"/>
        <c:axId val="-1084216288"/>
      </c:barChart>
      <c:catAx>
        <c:axId val="-1084213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84216288"/>
        <c:crosses val="autoZero"/>
        <c:auto val="1"/>
        <c:lblAlgn val="ctr"/>
        <c:lblOffset val="100"/>
        <c:noMultiLvlLbl val="0"/>
      </c:catAx>
      <c:valAx>
        <c:axId val="-1084216288"/>
        <c:scaling>
          <c:orientation val="minMax"/>
        </c:scaling>
        <c:delete val="1"/>
        <c:axPos val="b"/>
        <c:numFmt formatCode="0.00%" sourceLinked="1"/>
        <c:majorTickMark val="none"/>
        <c:minorTickMark val="none"/>
        <c:tickLblPos val="nextTo"/>
        <c:crossAx val="-1084213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0.43871</cdr:x>
      <cdr:y>0.19718</cdr:y>
    </cdr:from>
    <cdr:to>
      <cdr:x>0.57923</cdr:x>
      <cdr:y>0.28602</cdr:y>
    </cdr:to>
    <cdr:sp macro="" textlink="">
      <cdr:nvSpPr>
        <cdr:cNvPr id="2" name="TextBox 1"/>
        <cdr:cNvSpPr txBox="1"/>
      </cdr:nvSpPr>
      <cdr:spPr>
        <a:xfrm xmlns:a="http://schemas.openxmlformats.org/drawingml/2006/main">
          <a:off x="1950721" y="811785"/>
          <a:ext cx="624840" cy="365760"/>
        </a:xfrm>
        <a:prstGeom xmlns:a="http://schemas.openxmlformats.org/drawingml/2006/main" prst="rect">
          <a:avLst/>
        </a:prstGeom>
      </cdr:spPr>
      <cdr:txBody>
        <a:bodyPr xmlns:a="http://schemas.openxmlformats.org/drawingml/2006/main" vertOverflow="clip" vert="horz" wrap="none" lIns="0" tIns="0" rIns="0" bIns="0" rtlCol="0" anchor="t" anchorCtr="0">
          <a:normAutofit/>
        </a:bodyPr>
        <a:lstStyle xmlns:a="http://schemas.openxmlformats.org/drawingml/2006/main"/>
        <a:p xmlns:a="http://schemas.openxmlformats.org/drawingml/2006/main">
          <a:r>
            <a:rPr lang="en-US" sz="1800" dirty="0" smtClean="0">
              <a:solidFill>
                <a:schemeClr val="accent1">
                  <a:lumMod val="60000"/>
                  <a:lumOff val="40000"/>
                </a:schemeClr>
              </a:solidFill>
            </a:rPr>
            <a:t>3.8%</a:t>
          </a:r>
          <a:endParaRPr lang="en-US" sz="1800" dirty="0">
            <a:solidFill>
              <a:schemeClr val="accent1">
                <a:lumMod val="60000"/>
                <a:lumOff val="4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7E9B95-C37C-9D42-BC04-B5C972B25775}" type="datetimeFigureOut">
              <a:t>7/25/2018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BFEEA2-06E1-E744-9A1B-9072E2F29A33}" type="slidenum">
              <a:t>‹#›</a:t>
            </a:fld>
            <a:endParaRPr lang="en-US"/>
          </a:p>
        </p:txBody>
      </p:sp>
    </p:spTree>
    <p:extLst>
      <p:ext uri="{BB962C8B-B14F-4D97-AF65-F5344CB8AC3E}">
        <p14:creationId xmlns:p14="http://schemas.microsoft.com/office/powerpoint/2010/main" val="257042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36E9B-328D-1645-97C4-6DA9B7623D8E}" type="datetimeFigureOut">
              <a:rPr lang="en-US" smtClean="0"/>
              <a:t>7/25/2018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7ED41-0B96-4F49-A2D4-7B902DA45CF0}" type="slidenum">
              <a:rPr lang="en-US" smtClean="0"/>
              <a:t>‹#›</a:t>
            </a:fld>
            <a:endParaRPr lang="en-US"/>
          </a:p>
        </p:txBody>
      </p:sp>
    </p:spTree>
    <p:extLst>
      <p:ext uri="{BB962C8B-B14F-4D97-AF65-F5344CB8AC3E}">
        <p14:creationId xmlns:p14="http://schemas.microsoft.com/office/powerpoint/2010/main" val="64506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a:t>
            </a:fld>
            <a:endParaRPr lang="en-US"/>
          </a:p>
        </p:txBody>
      </p:sp>
    </p:spTree>
    <p:extLst>
      <p:ext uri="{BB962C8B-B14F-4D97-AF65-F5344CB8AC3E}">
        <p14:creationId xmlns:p14="http://schemas.microsoft.com/office/powerpoint/2010/main" val="386181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10</a:t>
            </a:fld>
            <a:endParaRPr lang="en-US"/>
          </a:p>
        </p:txBody>
      </p:sp>
    </p:spTree>
    <p:extLst>
      <p:ext uri="{BB962C8B-B14F-4D97-AF65-F5344CB8AC3E}">
        <p14:creationId xmlns:p14="http://schemas.microsoft.com/office/powerpoint/2010/main" val="133689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11</a:t>
            </a:fld>
            <a:endParaRPr lang="en-US"/>
          </a:p>
        </p:txBody>
      </p:sp>
    </p:spTree>
    <p:extLst>
      <p:ext uri="{BB962C8B-B14F-4D97-AF65-F5344CB8AC3E}">
        <p14:creationId xmlns:p14="http://schemas.microsoft.com/office/powerpoint/2010/main" val="86153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12</a:t>
            </a:fld>
            <a:endParaRPr lang="en-US"/>
          </a:p>
        </p:txBody>
      </p:sp>
    </p:spTree>
    <p:extLst>
      <p:ext uri="{BB962C8B-B14F-4D97-AF65-F5344CB8AC3E}">
        <p14:creationId xmlns:p14="http://schemas.microsoft.com/office/powerpoint/2010/main" val="2177290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13</a:t>
            </a:fld>
            <a:endParaRPr lang="en-US"/>
          </a:p>
        </p:txBody>
      </p:sp>
    </p:spTree>
    <p:extLst>
      <p:ext uri="{BB962C8B-B14F-4D97-AF65-F5344CB8AC3E}">
        <p14:creationId xmlns:p14="http://schemas.microsoft.com/office/powerpoint/2010/main" val="2651232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p:txBody>
      </p:sp>
      <p:sp>
        <p:nvSpPr>
          <p:cNvPr id="4" name="Slide Number Placeholder 3"/>
          <p:cNvSpPr>
            <a:spLocks noGrp="1"/>
          </p:cNvSpPr>
          <p:nvPr>
            <p:ph type="sldNum" sz="quarter" idx="10"/>
          </p:nvPr>
        </p:nvSpPr>
        <p:spPr/>
        <p:txBody>
          <a:bodyPr/>
          <a:lstStyle/>
          <a:p>
            <a:fld id="{8DF7ED41-0B96-4F49-A2D4-7B902DA45CF0}" type="slidenum">
              <a:rPr lang="en-US" smtClean="0"/>
              <a:t>14</a:t>
            </a:fld>
            <a:endParaRPr lang="en-US"/>
          </a:p>
        </p:txBody>
      </p:sp>
    </p:spTree>
    <p:extLst>
      <p:ext uri="{BB962C8B-B14F-4D97-AF65-F5344CB8AC3E}">
        <p14:creationId xmlns:p14="http://schemas.microsoft.com/office/powerpoint/2010/main" val="206086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15</a:t>
            </a:fld>
            <a:endParaRPr lang="en-US"/>
          </a:p>
        </p:txBody>
      </p:sp>
    </p:spTree>
    <p:extLst>
      <p:ext uri="{BB962C8B-B14F-4D97-AF65-F5344CB8AC3E}">
        <p14:creationId xmlns:p14="http://schemas.microsoft.com/office/powerpoint/2010/main" val="209427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F7ED41-0B96-4F49-A2D4-7B902DA45CF0}" type="slidenum">
              <a:rPr lang="en-US" smtClean="0"/>
              <a:t>16</a:t>
            </a:fld>
            <a:endParaRPr lang="en-US"/>
          </a:p>
        </p:txBody>
      </p:sp>
    </p:spTree>
    <p:extLst>
      <p:ext uri="{BB962C8B-B14F-4D97-AF65-F5344CB8AC3E}">
        <p14:creationId xmlns:p14="http://schemas.microsoft.com/office/powerpoint/2010/main" val="198630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17</a:t>
            </a:fld>
            <a:endParaRPr lang="en-US"/>
          </a:p>
        </p:txBody>
      </p:sp>
    </p:spTree>
    <p:extLst>
      <p:ext uri="{BB962C8B-B14F-4D97-AF65-F5344CB8AC3E}">
        <p14:creationId xmlns:p14="http://schemas.microsoft.com/office/powerpoint/2010/main" val="131156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18</a:t>
            </a:fld>
            <a:endParaRPr lang="en-US"/>
          </a:p>
        </p:txBody>
      </p:sp>
    </p:spTree>
    <p:extLst>
      <p:ext uri="{BB962C8B-B14F-4D97-AF65-F5344CB8AC3E}">
        <p14:creationId xmlns:p14="http://schemas.microsoft.com/office/powerpoint/2010/main" val="2149045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19</a:t>
            </a:fld>
            <a:endParaRPr lang="en-US"/>
          </a:p>
        </p:txBody>
      </p:sp>
    </p:spTree>
    <p:extLst>
      <p:ext uri="{BB962C8B-B14F-4D97-AF65-F5344CB8AC3E}">
        <p14:creationId xmlns:p14="http://schemas.microsoft.com/office/powerpoint/2010/main" val="67850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DF7ED41-0B96-4F49-A2D4-7B902DA45CF0}" type="slidenum">
              <a:rPr lang="en-US" smtClean="0"/>
              <a:t>2</a:t>
            </a:fld>
            <a:endParaRPr lang="en-US"/>
          </a:p>
        </p:txBody>
      </p:sp>
    </p:spTree>
    <p:extLst>
      <p:ext uri="{BB962C8B-B14F-4D97-AF65-F5344CB8AC3E}">
        <p14:creationId xmlns:p14="http://schemas.microsoft.com/office/powerpoint/2010/main" val="3178437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20</a:t>
            </a:fld>
            <a:endParaRPr lang="en-US"/>
          </a:p>
        </p:txBody>
      </p:sp>
    </p:spTree>
    <p:extLst>
      <p:ext uri="{BB962C8B-B14F-4D97-AF65-F5344CB8AC3E}">
        <p14:creationId xmlns:p14="http://schemas.microsoft.com/office/powerpoint/2010/main" val="25521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3</a:t>
            </a:fld>
            <a:endParaRPr lang="en-US"/>
          </a:p>
        </p:txBody>
      </p:sp>
    </p:spTree>
    <p:extLst>
      <p:ext uri="{BB962C8B-B14F-4D97-AF65-F5344CB8AC3E}">
        <p14:creationId xmlns:p14="http://schemas.microsoft.com/office/powerpoint/2010/main" val="378078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4</a:t>
            </a:fld>
            <a:endParaRPr lang="en-US"/>
          </a:p>
        </p:txBody>
      </p:sp>
    </p:spTree>
    <p:extLst>
      <p:ext uri="{BB962C8B-B14F-4D97-AF65-F5344CB8AC3E}">
        <p14:creationId xmlns:p14="http://schemas.microsoft.com/office/powerpoint/2010/main" val="381661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8DF7ED41-0B96-4F49-A2D4-7B902DA45CF0}" type="slidenum">
              <a:rPr lang="en-US" smtClean="0"/>
              <a:t>5</a:t>
            </a:fld>
            <a:endParaRPr lang="en-US"/>
          </a:p>
        </p:txBody>
      </p:sp>
    </p:spTree>
    <p:extLst>
      <p:ext uri="{BB962C8B-B14F-4D97-AF65-F5344CB8AC3E}">
        <p14:creationId xmlns:p14="http://schemas.microsoft.com/office/powerpoint/2010/main" val="240232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6</a:t>
            </a:fld>
            <a:endParaRPr lang="en-US"/>
          </a:p>
        </p:txBody>
      </p:sp>
    </p:spTree>
    <p:extLst>
      <p:ext uri="{BB962C8B-B14F-4D97-AF65-F5344CB8AC3E}">
        <p14:creationId xmlns:p14="http://schemas.microsoft.com/office/powerpoint/2010/main" val="363443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solidFill>
                <a:schemeClr val="tx1"/>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DF7ED41-0B96-4F49-A2D4-7B902DA45CF0}" type="slidenum">
              <a:rPr lang="en-US" smtClean="0"/>
              <a:t>7</a:t>
            </a:fld>
            <a:endParaRPr lang="en-US"/>
          </a:p>
        </p:txBody>
      </p:sp>
    </p:spTree>
    <p:extLst>
      <p:ext uri="{BB962C8B-B14F-4D97-AF65-F5344CB8AC3E}">
        <p14:creationId xmlns:p14="http://schemas.microsoft.com/office/powerpoint/2010/main" val="890508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8</a:t>
            </a:fld>
            <a:endParaRPr lang="en-US"/>
          </a:p>
        </p:txBody>
      </p:sp>
    </p:spTree>
    <p:extLst>
      <p:ext uri="{BB962C8B-B14F-4D97-AF65-F5344CB8AC3E}">
        <p14:creationId xmlns:p14="http://schemas.microsoft.com/office/powerpoint/2010/main" val="127149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DF7ED41-0B96-4F49-A2D4-7B902DA45CF0}" type="slidenum">
              <a:rPr lang="en-US" smtClean="0"/>
              <a:t>9</a:t>
            </a:fld>
            <a:endParaRPr lang="en-US"/>
          </a:p>
        </p:txBody>
      </p:sp>
    </p:spTree>
    <p:extLst>
      <p:ext uri="{BB962C8B-B14F-4D97-AF65-F5344CB8AC3E}">
        <p14:creationId xmlns:p14="http://schemas.microsoft.com/office/powerpoint/2010/main" val="2968448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3" name="Picture 2"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8585" y="1308758"/>
            <a:ext cx="2880000" cy="2045288"/>
          </a:xfrm>
          <a:prstGeom prst="rect">
            <a:avLst/>
          </a:prstGeom>
        </p:spPr>
      </p:pic>
      <p:sp>
        <p:nvSpPr>
          <p:cNvPr id="11" name="Title 1"/>
          <p:cNvSpPr>
            <a:spLocks noGrp="1"/>
          </p:cNvSpPr>
          <p:nvPr>
            <p:ph type="ctrTitle" hasCustomPrompt="1"/>
          </p:nvPr>
        </p:nvSpPr>
        <p:spPr>
          <a:xfrm>
            <a:off x="4440295" y="2413192"/>
            <a:ext cx="4243681" cy="452113"/>
          </a:xfrm>
          <a:prstGeom prst="rect">
            <a:avLst/>
          </a:prstGeom>
        </p:spPr>
        <p:txBody>
          <a:bodyPr lIns="0" tIns="0" rIns="0" bIns="0" anchor="t" anchorCtr="0">
            <a:normAutofit/>
          </a:bodyPr>
          <a:lstStyle>
            <a:lvl1pPr algn="l">
              <a:defRPr sz="2400" b="0" i="0">
                <a:solidFill>
                  <a:schemeClr val="accent1"/>
                </a:solidFill>
                <a:latin typeface="Arial"/>
                <a:cs typeface="Arial"/>
              </a:defRPr>
            </a:lvl1pPr>
          </a:lstStyle>
          <a:p>
            <a:r>
              <a:rPr lang="en-GB"/>
              <a:t>Click to edit Master title style</a:t>
            </a:r>
            <a:br>
              <a:rPr lang="en-GB"/>
            </a:br>
            <a:endParaRPr lang="en-US"/>
          </a:p>
        </p:txBody>
      </p:sp>
      <p:sp>
        <p:nvSpPr>
          <p:cNvPr id="12" name="Subtitle 2"/>
          <p:cNvSpPr>
            <a:spLocks noGrp="1"/>
          </p:cNvSpPr>
          <p:nvPr>
            <p:ph type="subTitle" idx="1"/>
          </p:nvPr>
        </p:nvSpPr>
        <p:spPr>
          <a:xfrm>
            <a:off x="4440295" y="2899398"/>
            <a:ext cx="4243681" cy="307227"/>
          </a:xfrm>
        </p:spPr>
        <p:txBody>
          <a:bodyPr lIns="0" tIns="0" rIns="0" bIns="0" anchor="t" anchorCtr="0">
            <a:normAutofit/>
          </a:bodyPr>
          <a:lstStyle>
            <a:lvl1pPr marL="0" indent="0" algn="l">
              <a:spcBef>
                <a:spcPts val="0"/>
              </a:spcBef>
              <a:buNone/>
              <a:defRPr sz="1400" baseline="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5793"/>
            <a:ext cx="9144000" cy="27808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659" y="5843875"/>
            <a:ext cx="1719072" cy="946404"/>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50341" y="6037984"/>
            <a:ext cx="2843317" cy="690730"/>
          </a:xfrm>
          <a:prstGeom prst="rect">
            <a:avLst/>
          </a:prstGeom>
        </p:spPr>
      </p:pic>
      <p:sp>
        <p:nvSpPr>
          <p:cNvPr id="9" name="TextBox 8"/>
          <p:cNvSpPr txBox="1"/>
          <p:nvPr userDrawn="1"/>
        </p:nvSpPr>
        <p:spPr>
          <a:xfrm>
            <a:off x="7368129" y="6074788"/>
            <a:ext cx="1361588" cy="653926"/>
          </a:xfrm>
          <a:prstGeom prst="rect">
            <a:avLst/>
          </a:prstGeom>
        </p:spPr>
        <p:txBody>
          <a:bodyPr vert="horz" wrap="square" lIns="0" tIns="0" rIns="0" bIns="0" rtlCol="0" anchor="t" anchorCtr="0">
            <a:noAutofit/>
          </a:bodyPr>
          <a:lstStyle/>
          <a:p>
            <a:pPr algn="ctr"/>
            <a:r>
              <a:rPr lang="en-US" sz="1600" dirty="0"/>
              <a:t>Grantee</a:t>
            </a:r>
          </a:p>
          <a:p>
            <a:pPr algn="ctr"/>
            <a:r>
              <a:rPr lang="en-US" sz="1600" dirty="0"/>
              <a:t>Logo</a:t>
            </a:r>
          </a:p>
        </p:txBody>
      </p:sp>
    </p:spTree>
    <p:extLst>
      <p:ext uri="{BB962C8B-B14F-4D97-AF65-F5344CB8AC3E}">
        <p14:creationId xmlns:p14="http://schemas.microsoft.com/office/powerpoint/2010/main" val="19657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97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0E1759-306F-4499-9FA8-5B5A3CB25293}" type="slidenum">
              <a:rPr lang="en-GB" smtClean="0"/>
              <a:t>‹#›</a:t>
            </a:fld>
            <a:endParaRPr lang="en-GB"/>
          </a:p>
        </p:txBody>
      </p:sp>
    </p:spTree>
    <p:extLst>
      <p:ext uri="{BB962C8B-B14F-4D97-AF65-F5344CB8AC3E}">
        <p14:creationId xmlns:p14="http://schemas.microsoft.com/office/powerpoint/2010/main" val="316446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userDrawn="1"/>
        </p:nvSpPr>
        <p:spPr>
          <a:xfrm>
            <a:off x="0" y="5569185"/>
            <a:ext cx="9144000" cy="1288816"/>
          </a:xfrm>
          <a:prstGeom prst="rect">
            <a:avLst/>
          </a:prstGeom>
          <a:solidFill>
            <a:schemeClr val="bg1"/>
          </a:solidFill>
          <a:ln>
            <a:noFill/>
          </a:ln>
          <a:effectLst/>
        </p:spPr>
        <p:txBody>
          <a:bodyPr vert="horz" wrap="none" lIns="0" tIns="0" rIns="0" bIns="0" rtlCol="0" anchor="t" anchorCtr="0">
            <a:normAutofit/>
          </a:bodyPr>
          <a:lstStyle/>
          <a:p>
            <a:endParaRPr lang="en-US" sz="1400"/>
          </a:p>
        </p:txBody>
      </p:sp>
      <p:pic>
        <p:nvPicPr>
          <p:cNvPr id="8" name="Picture 7" descr="logo-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8585" y="1310452"/>
            <a:ext cx="2880000" cy="2043352"/>
          </a:xfrm>
          <a:prstGeom prst="rect">
            <a:avLst/>
          </a:prstGeom>
        </p:spPr>
      </p:pic>
      <p:sp>
        <p:nvSpPr>
          <p:cNvPr id="9" name="Title 1"/>
          <p:cNvSpPr>
            <a:spLocks noGrp="1"/>
          </p:cNvSpPr>
          <p:nvPr>
            <p:ph type="ctrTitle" hasCustomPrompt="1"/>
          </p:nvPr>
        </p:nvSpPr>
        <p:spPr>
          <a:xfrm>
            <a:off x="4440295" y="2413192"/>
            <a:ext cx="4243681" cy="452113"/>
          </a:xfrm>
          <a:prstGeom prst="rect">
            <a:avLst/>
          </a:prstGeom>
        </p:spPr>
        <p:txBody>
          <a:bodyPr lIns="0" tIns="0" rIns="0" bIns="0" anchor="t" anchorCtr="0">
            <a:normAutofit/>
          </a:bodyPr>
          <a:lstStyle>
            <a:lvl1pPr algn="l">
              <a:defRPr sz="2400" b="0" i="0">
                <a:solidFill>
                  <a:schemeClr val="bg2"/>
                </a:solidFill>
                <a:latin typeface="Arial"/>
                <a:cs typeface="Arial"/>
              </a:defRPr>
            </a:lvl1pPr>
          </a:lstStyle>
          <a:p>
            <a:r>
              <a:rPr lang="en-GB"/>
              <a:t>Click to edit Master title style</a:t>
            </a:r>
            <a:br>
              <a:rPr lang="en-GB"/>
            </a:br>
            <a:endParaRPr lang="en-US"/>
          </a:p>
        </p:txBody>
      </p:sp>
      <p:sp>
        <p:nvSpPr>
          <p:cNvPr id="10" name="Subtitle 2"/>
          <p:cNvSpPr>
            <a:spLocks noGrp="1"/>
          </p:cNvSpPr>
          <p:nvPr>
            <p:ph type="subTitle" idx="1"/>
          </p:nvPr>
        </p:nvSpPr>
        <p:spPr>
          <a:xfrm>
            <a:off x="4440295" y="2899398"/>
            <a:ext cx="4243681" cy="307227"/>
          </a:xfrm>
        </p:spPr>
        <p:txBody>
          <a:bodyPr lIns="0" tIns="0" rIns="0" bIns="0" anchor="t" anchorCtr="0">
            <a:normAutofit/>
          </a:bodyPr>
          <a:lstStyle>
            <a:lvl1pPr marL="0" indent="0" algn="l">
              <a:spcBef>
                <a:spcPts val="0"/>
              </a:spcBef>
              <a:buNone/>
              <a:defRPr sz="1400" baseline="0">
                <a:solidFill>
                  <a:schemeClr val="bg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5793"/>
            <a:ext cx="9144000" cy="278082"/>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659" y="5843875"/>
            <a:ext cx="1719072" cy="946404"/>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50341" y="6037984"/>
            <a:ext cx="2843317" cy="690730"/>
          </a:xfrm>
          <a:prstGeom prst="rect">
            <a:avLst/>
          </a:prstGeom>
        </p:spPr>
      </p:pic>
      <p:sp>
        <p:nvSpPr>
          <p:cNvPr id="6" name="TextBox 5"/>
          <p:cNvSpPr txBox="1"/>
          <p:nvPr userDrawn="1"/>
        </p:nvSpPr>
        <p:spPr>
          <a:xfrm>
            <a:off x="7368129" y="6074788"/>
            <a:ext cx="1361588" cy="690730"/>
          </a:xfrm>
          <a:prstGeom prst="rect">
            <a:avLst/>
          </a:prstGeom>
        </p:spPr>
        <p:txBody>
          <a:bodyPr vert="horz" wrap="square" lIns="0" tIns="0" rIns="0" bIns="0" rtlCol="0" anchor="t" anchorCtr="0">
            <a:noAutofit/>
          </a:bodyPr>
          <a:lstStyle/>
          <a:p>
            <a:pPr algn="ctr"/>
            <a:r>
              <a:rPr lang="en-US" sz="1600" dirty="0"/>
              <a:t>Grantee</a:t>
            </a:r>
          </a:p>
          <a:p>
            <a:pPr algn="ctr"/>
            <a:r>
              <a:rPr lang="en-US" sz="1600" dirty="0"/>
              <a:t>Logo</a:t>
            </a:r>
          </a:p>
        </p:txBody>
      </p:sp>
    </p:spTree>
    <p:extLst>
      <p:ext uri="{BB962C8B-B14F-4D97-AF65-F5344CB8AC3E}">
        <p14:creationId xmlns:p14="http://schemas.microsoft.com/office/powerpoint/2010/main" val="133782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70000" y="2313246"/>
            <a:ext cx="7188200" cy="452113"/>
          </a:xfrm>
          <a:prstGeom prst="rect">
            <a:avLst/>
          </a:prstGeom>
        </p:spPr>
        <p:txBody>
          <a:bodyPr lIns="0" tIns="0" rIns="0" bIns="0" anchor="t" anchorCtr="0">
            <a:normAutofit/>
          </a:bodyPr>
          <a:lstStyle>
            <a:lvl1pPr algn="l">
              <a:defRPr sz="2400" b="0" i="0">
                <a:latin typeface="Arial"/>
                <a:cs typeface="Arial"/>
              </a:defRPr>
            </a:lvl1pPr>
          </a:lstStyle>
          <a:p>
            <a:r>
              <a:rPr lang="en-GB"/>
              <a:t>Click to edit Master title style</a:t>
            </a:r>
            <a:br>
              <a:rPr lang="en-GB"/>
            </a:br>
            <a:endParaRPr lang="en-US"/>
          </a:p>
        </p:txBody>
      </p:sp>
      <p:sp>
        <p:nvSpPr>
          <p:cNvPr id="3" name="Subtitle 2"/>
          <p:cNvSpPr>
            <a:spLocks noGrp="1"/>
          </p:cNvSpPr>
          <p:nvPr>
            <p:ph type="subTitle" idx="1"/>
          </p:nvPr>
        </p:nvSpPr>
        <p:spPr>
          <a:xfrm>
            <a:off x="1270000" y="2799452"/>
            <a:ext cx="7188200"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564" y="258701"/>
            <a:ext cx="2520000" cy="1789627"/>
          </a:xfrm>
          <a:prstGeom prst="rect">
            <a:avLst/>
          </a:prstGeom>
        </p:spPr>
      </p:pic>
      <p:pic>
        <p:nvPicPr>
          <p:cNvPr id="6" name="Picture 5"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299313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912" y="1727200"/>
            <a:ext cx="7554955" cy="4398964"/>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0"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2" name="Straight Connector 11"/>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7"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343111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3275538"/>
            <a:ext cx="4840817" cy="2989795"/>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0912" y="3275538"/>
            <a:ext cx="2544569" cy="2989795"/>
          </a:xfrm>
        </p:spPr>
        <p:txBody>
          <a:bodyPr>
            <a:normAutofit/>
          </a:bodyPr>
          <a:lstStyle>
            <a:lvl1pPr marL="0" indent="0">
              <a:buNone/>
              <a:defRPr sz="11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2"/>
          <p:cNvSpPr>
            <a:spLocks noGrp="1"/>
          </p:cNvSpPr>
          <p:nvPr>
            <p:ph idx="15"/>
          </p:nvPr>
        </p:nvSpPr>
        <p:spPr>
          <a:xfrm>
            <a:off x="860912" y="1741359"/>
            <a:ext cx="7554955" cy="1355191"/>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3"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8" name="Straight Connector 17"/>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86187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0912" y="1703682"/>
            <a:ext cx="3634888" cy="4525963"/>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3682"/>
            <a:ext cx="3767667" cy="4525963"/>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4"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5" name="Picture 14"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6" name="Straight Connector 15"/>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129341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60912" y="1761674"/>
            <a:ext cx="3636476" cy="639762"/>
          </a:xfrm>
        </p:spPr>
        <p:txBody>
          <a:bodyPr anchor="b">
            <a:normAutofit/>
          </a:bodyPr>
          <a:lstStyle>
            <a:lvl1pPr marL="0" indent="0">
              <a:buNone/>
              <a:defRPr sz="18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0912" y="2580423"/>
            <a:ext cx="3636476" cy="3684910"/>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761674"/>
            <a:ext cx="3770842" cy="639762"/>
          </a:xfrm>
        </p:spPr>
        <p:txBody>
          <a:bodyPr anchor="b">
            <a:normAutofit/>
          </a:bodyPr>
          <a:lstStyle>
            <a:lvl1pPr marL="0" indent="0">
              <a:buNone/>
              <a:defRPr sz="18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580423"/>
            <a:ext cx="3770842" cy="3684910"/>
          </a:xfr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p:cNvSpPr>
            <a:spLocks noGrp="1"/>
          </p:cNvSpPr>
          <p:nvPr>
            <p:ph type="title"/>
          </p:nvPr>
        </p:nvSpPr>
        <p:spPr>
          <a:xfrm>
            <a:off x="2589130" y="694457"/>
            <a:ext cx="5826737"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5"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7" name="Straight Connector 16"/>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116916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911" y="5276136"/>
            <a:ext cx="7554955" cy="415344"/>
          </a:xfrm>
          <a:prstGeom prst="rect">
            <a:avLst/>
          </a:prstGeom>
        </p:spPr>
        <p:txBody>
          <a:bodyPr anchor="b"/>
          <a:lstStyle>
            <a:lvl1pPr algn="l">
              <a:defRPr sz="1800"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860911" y="1740369"/>
            <a:ext cx="7554955" cy="3424298"/>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60911" y="5807950"/>
            <a:ext cx="7554955" cy="574793"/>
          </a:xfrm>
        </p:spPr>
        <p:txBody>
          <a:bodyPr>
            <a:normAutofit/>
          </a:bodyPr>
          <a:lstStyle>
            <a:lvl1pPr marL="0" indent="0">
              <a:buNone/>
              <a:defRPr sz="11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Placeholder 1"/>
          <p:cNvSpPr txBox="1">
            <a:spLocks/>
          </p:cNvSpPr>
          <p:nvPr userDrawn="1"/>
        </p:nvSpPr>
        <p:spPr>
          <a:xfrm>
            <a:off x="2589130" y="694457"/>
            <a:ext cx="5826737" cy="356081"/>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2400" kern="1200" baseline="0">
                <a:solidFill>
                  <a:schemeClr val="tx1"/>
                </a:solidFill>
                <a:latin typeface="Arial"/>
                <a:ea typeface="+mj-ea"/>
                <a:cs typeface="Arial"/>
              </a:defRPr>
            </a:lvl1pPr>
          </a:lstStyle>
          <a:p>
            <a:r>
              <a:rPr lang="en-GB"/>
              <a:t>Click to edit Master title style</a:t>
            </a:r>
            <a:endParaRPr lang="en-US"/>
          </a:p>
        </p:txBody>
      </p:sp>
      <p:sp>
        <p:nvSpPr>
          <p:cNvPr id="13" name="Subtitle 2"/>
          <p:cNvSpPr>
            <a:spLocks noGrp="1"/>
          </p:cNvSpPr>
          <p:nvPr>
            <p:ph type="subTitle" idx="13"/>
          </p:nvPr>
        </p:nvSpPr>
        <p:spPr>
          <a:xfrm>
            <a:off x="2589131" y="1093156"/>
            <a:ext cx="5826736" cy="307227"/>
          </a:xfr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6" name="Picture 15"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7" y="146296"/>
            <a:ext cx="1743695" cy="1238318"/>
          </a:xfrm>
          <a:prstGeom prst="rect">
            <a:avLst/>
          </a:prstGeom>
        </p:spPr>
      </p:pic>
      <p:cxnSp>
        <p:nvCxnSpPr>
          <p:cNvPr id="19" name="Straight Connector 18"/>
          <p:cNvCxnSpPr/>
          <p:nvPr userDrawn="1"/>
        </p:nvCxnSpPr>
        <p:spPr>
          <a:xfrm>
            <a:off x="860912" y="1514141"/>
            <a:ext cx="755495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definitionL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79350"/>
            <a:ext cx="9144000" cy="278650"/>
          </a:xfrm>
          <a:prstGeom prst="rect">
            <a:avLst/>
          </a:prstGeom>
        </p:spPr>
      </p:pic>
    </p:spTree>
    <p:extLst>
      <p:ext uri="{BB962C8B-B14F-4D97-AF65-F5344CB8AC3E}">
        <p14:creationId xmlns:p14="http://schemas.microsoft.com/office/powerpoint/2010/main" val="2993072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8816"/>
            <a:ext cx="9144000" cy="6876816"/>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Rectangle 3"/>
          <p:cNvSpPr/>
          <p:nvPr userDrawn="1"/>
        </p:nvSpPr>
        <p:spPr>
          <a:xfrm>
            <a:off x="6274741" y="2380074"/>
            <a:ext cx="2869258" cy="201318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logo-rev.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5480" y="2561637"/>
            <a:ext cx="2281037" cy="1618389"/>
          </a:xfrm>
          <a:prstGeom prst="rect">
            <a:avLst/>
          </a:prstGeom>
        </p:spPr>
      </p:pic>
    </p:spTree>
    <p:extLst>
      <p:ext uri="{BB962C8B-B14F-4D97-AF65-F5344CB8AC3E}">
        <p14:creationId xmlns:p14="http://schemas.microsoft.com/office/powerpoint/2010/main" val="12452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69962"/>
            <a:ext cx="8229600" cy="4856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76106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49" r:id="rId3"/>
    <p:sldLayoutId id="2147483650" r:id="rId4"/>
    <p:sldLayoutId id="2147483656" r:id="rId5"/>
    <p:sldLayoutId id="2147483652" r:id="rId6"/>
    <p:sldLayoutId id="2147483653" r:id="rId7"/>
    <p:sldLayoutId id="2147483657" r:id="rId8"/>
    <p:sldLayoutId id="2147483661" r:id="rId9"/>
    <p:sldLayoutId id="2147483658" r:id="rId10"/>
    <p:sldLayoutId id="2147483662" r:id="rId11"/>
  </p:sldLayoutIdLst>
  <p:hf hdr="0" ftr="0" dt="0"/>
  <p:txStyles>
    <p:titleStyle>
      <a:lvl1pPr algn="l" defTabSz="457200" rtl="0" eaLnBrk="1" latinLnBrk="0" hangingPunct="1">
        <a:spcBef>
          <a:spcPct val="0"/>
        </a:spcBef>
        <a:buNone/>
        <a:defRPr sz="2400" kern="1200" baseline="0">
          <a:solidFill>
            <a:schemeClr val="tx1"/>
          </a:solidFill>
          <a:latin typeface="KlavikaLight-Plain"/>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buClr>
        <a:buFont typeface="Arial"/>
        <a:buChar char="–"/>
        <a:defRPr sz="1600" b="0" i="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buClr>
        <a:buFont typeface="Arial"/>
        <a:buChar char="•"/>
        <a:defRPr sz="1400" b="0" i="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buClr>
        <a:buFont typeface="Arial"/>
        <a:buChar char="–"/>
        <a:defRPr sz="1200" b="0" i="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buClr>
        <a:buFont typeface="Arial"/>
        <a:buChar char="»"/>
        <a:defRPr sz="11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jpg"/><Relationship Id="rId10" Type="http://schemas.openxmlformats.org/officeDocument/2006/relationships/image" Target="../media/image41.jpeg"/><Relationship Id="rId4" Type="http://schemas.openxmlformats.org/officeDocument/2006/relationships/image" Target="../media/image8.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tif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0EC56-CA3C-4A9F-9107-9BB8CCBD1952}"/>
              </a:ext>
            </a:extLst>
          </p:cNvPr>
          <p:cNvPicPr>
            <a:picLocks noChangeAspect="1"/>
          </p:cNvPicPr>
          <p:nvPr/>
        </p:nvPicPr>
        <p:blipFill>
          <a:blip r:embed="rId3"/>
          <a:stretch>
            <a:fillRect/>
          </a:stretch>
        </p:blipFill>
        <p:spPr>
          <a:xfrm>
            <a:off x="473030" y="1520996"/>
            <a:ext cx="3580605" cy="1908004"/>
          </a:xfrm>
          <a:prstGeom prst="rect">
            <a:avLst/>
          </a:prstGeom>
        </p:spPr>
      </p:pic>
      <p:sp>
        <p:nvSpPr>
          <p:cNvPr id="5" name="Title 4"/>
          <p:cNvSpPr>
            <a:spLocks noGrp="1"/>
          </p:cNvSpPr>
          <p:nvPr>
            <p:ph type="ctrTitle"/>
          </p:nvPr>
        </p:nvSpPr>
        <p:spPr>
          <a:xfrm>
            <a:off x="286993" y="2546367"/>
            <a:ext cx="8643886" cy="452113"/>
          </a:xfrm>
        </p:spPr>
        <p:txBody>
          <a:bodyPr>
            <a:noAutofit/>
          </a:bodyPr>
          <a:lstStyle/>
          <a:p>
            <a:pPr algn="ctr"/>
            <a:r>
              <a:rPr lang="en-US" b="1" dirty="0"/>
              <a:t>PrEP uptake among pregnant and postpartum women: results from a large implementation program within maternal child health (MCH) clinics in Kenya</a:t>
            </a:r>
            <a:br>
              <a:rPr lang="en-US" b="1" dirty="0"/>
            </a:br>
            <a:r>
              <a:rPr lang="en-US" sz="1100" b="1" dirty="0"/>
              <a:t/>
            </a:r>
            <a:br>
              <a:rPr lang="en-US" sz="1100" b="1" dirty="0"/>
            </a:br>
            <a:r>
              <a:rPr lang="en-US" sz="1400" u="sng" dirty="0"/>
              <a:t>J. Kinuthia</a:t>
            </a:r>
            <a:r>
              <a:rPr lang="en-US" sz="1400" baseline="30000" dirty="0"/>
              <a:t>1,2</a:t>
            </a:r>
            <a:r>
              <a:rPr lang="en-US" sz="1400" dirty="0"/>
              <a:t>, J. Pintye</a:t>
            </a:r>
            <a:r>
              <a:rPr lang="en-US" sz="1400" baseline="30000" dirty="0"/>
              <a:t>2</a:t>
            </a:r>
            <a:r>
              <a:rPr lang="en-US" sz="1400" dirty="0"/>
              <a:t>, F. Abuna</a:t>
            </a:r>
            <a:r>
              <a:rPr lang="en-US" sz="1400" baseline="30000" dirty="0"/>
              <a:t>3</a:t>
            </a:r>
            <a:r>
              <a:rPr lang="en-US" sz="1400" dirty="0"/>
              <a:t>, H. Lagat</a:t>
            </a:r>
            <a:r>
              <a:rPr lang="en-US" sz="1400" baseline="30000" dirty="0"/>
              <a:t>3</a:t>
            </a:r>
            <a:r>
              <a:rPr lang="en-US" sz="1400" dirty="0"/>
              <a:t>, K. Mugwanya</a:t>
            </a:r>
            <a:r>
              <a:rPr lang="en-US" sz="1400" baseline="30000" dirty="0"/>
              <a:t>2</a:t>
            </a:r>
            <a:r>
              <a:rPr lang="en-US" sz="1400" dirty="0"/>
              <a:t>, J. Dettinger</a:t>
            </a:r>
            <a:r>
              <a:rPr lang="en-US" sz="1400" baseline="30000" dirty="0"/>
              <a:t>2</a:t>
            </a:r>
            <a:r>
              <a:rPr lang="en-US" sz="1400" dirty="0"/>
              <a:t>, M. Serede</a:t>
            </a:r>
            <a:r>
              <a:rPr lang="en-US" sz="1400" baseline="30000" dirty="0"/>
              <a:t>3</a:t>
            </a:r>
            <a:r>
              <a:rPr lang="en-US" sz="1400" dirty="0"/>
              <a:t>, J. Sila</a:t>
            </a:r>
            <a:r>
              <a:rPr lang="en-US" sz="1400" baseline="30000" dirty="0"/>
              <a:t>3</a:t>
            </a:r>
            <a:r>
              <a:rPr lang="en-US" sz="1400" dirty="0"/>
              <a:t>, J.M. </a:t>
            </a:r>
            <a:r>
              <a:rPr lang="en-US" sz="1400" dirty="0" smtClean="0"/>
              <a:t>Baeten</a:t>
            </a:r>
            <a:r>
              <a:rPr lang="en-US" sz="1400" baseline="30000" dirty="0" smtClean="0"/>
              <a:t>2</a:t>
            </a:r>
            <a:r>
              <a:rPr lang="en-US" sz="1400" dirty="0" smtClean="0"/>
              <a:t>, </a:t>
            </a:r>
            <a:r>
              <a:rPr lang="en-US" sz="1400" dirty="0"/>
              <a:t>G. John-Stewart</a:t>
            </a:r>
            <a:r>
              <a:rPr lang="en-US" sz="1400" baseline="30000" dirty="0"/>
              <a:t>4</a:t>
            </a:r>
            <a:r>
              <a:rPr lang="en-US" sz="1400" dirty="0"/>
              <a:t>, </a:t>
            </a:r>
            <a:br>
              <a:rPr lang="en-US" sz="1400" dirty="0"/>
            </a:br>
            <a:r>
              <a:rPr lang="en-US" sz="1400" dirty="0" err="1"/>
              <a:t>PrEP</a:t>
            </a:r>
            <a:r>
              <a:rPr lang="en-US" sz="1400" dirty="0"/>
              <a:t> Implementation for Young Women and Adolescents (PrIYA) Program</a:t>
            </a:r>
            <a:br>
              <a:rPr lang="en-US" sz="1400" dirty="0"/>
            </a:br>
            <a:r>
              <a:rPr lang="en-US" sz="1200" dirty="0"/>
              <a:t>1Kenyatta National Hospital, Nairobi, Kenya, 2University of Washington,, Seattle, United States, 3University of Washington--Kenya, Nairobi, Kenya, </a:t>
            </a:r>
            <a:r>
              <a:rPr lang="en-US" sz="1200" b="1" dirty="0"/>
              <a:t/>
            </a:r>
            <a:br>
              <a:rPr lang="en-US" sz="1200" b="1" dirty="0"/>
            </a:br>
            <a:endParaRPr lang="en-US" sz="1200" dirty="0"/>
          </a:p>
        </p:txBody>
      </p:sp>
      <p:sp>
        <p:nvSpPr>
          <p:cNvPr id="2" name="TextBox 1"/>
          <p:cNvSpPr txBox="1"/>
          <p:nvPr/>
        </p:nvSpPr>
        <p:spPr>
          <a:xfrm>
            <a:off x="7366000" y="5981700"/>
            <a:ext cx="1317976" cy="736600"/>
          </a:xfrm>
          <a:prstGeom prst="rect">
            <a:avLst/>
          </a:prstGeom>
          <a:solidFill>
            <a:schemeClr val="bg1"/>
          </a:solidFill>
          <a:ln>
            <a:noFill/>
          </a:ln>
        </p:spPr>
        <p:txBody>
          <a:bodyPr vert="horz" wrap="square" lIns="0" tIns="0" rIns="0" bIns="0" rtlCol="0" anchor="t" anchorCtr="0">
            <a:normAutofit/>
          </a:bodyPr>
          <a:lstStyle/>
          <a:p>
            <a:endParaRPr lang="en-US" sz="1400" dirty="0"/>
          </a:p>
        </p:txBody>
      </p:sp>
      <p:pic>
        <p:nvPicPr>
          <p:cNvPr id="7" name="Picture 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016926" y="6113074"/>
            <a:ext cx="1667050" cy="550474"/>
          </a:xfrm>
          <a:prstGeom prst="rect">
            <a:avLst/>
          </a:prstGeom>
        </p:spPr>
      </p:pic>
      <p:sp>
        <p:nvSpPr>
          <p:cNvPr id="6" name="Rectangle 5">
            <a:extLst>
              <a:ext uri="{FF2B5EF4-FFF2-40B4-BE49-F238E27FC236}">
                <a16:creationId xmlns:a16="http://schemas.microsoft.com/office/drawing/2014/main" id="{28C62087-2D91-46B0-A67C-5A4945EBC8E7}"/>
              </a:ext>
            </a:extLst>
          </p:cNvPr>
          <p:cNvSpPr/>
          <p:nvPr/>
        </p:nvSpPr>
        <p:spPr>
          <a:xfrm>
            <a:off x="250056" y="4835933"/>
            <a:ext cx="8643886" cy="707886"/>
          </a:xfrm>
          <a:prstGeom prst="rect">
            <a:avLst/>
          </a:prstGeom>
        </p:spPr>
        <p:txBody>
          <a:bodyPr wrap="square">
            <a:spAutoFit/>
          </a:bodyPr>
          <a:lstStyle/>
          <a:p>
            <a:pPr algn="ctr">
              <a:defRPr/>
            </a:pPr>
            <a:r>
              <a:rPr lang="en-US" sz="1000" b="1" dirty="0">
                <a:solidFill>
                  <a:schemeClr val="bg1"/>
                </a:solidFill>
                <a:latin typeface="Arial" panose="020B0604020202020204" pitchFamily="34" charset="0"/>
                <a:cs typeface="Arial" panose="020B0604020202020204" pitchFamily="34" charset="0"/>
              </a:rPr>
              <a:t>PrIYA is funded through the DREAMS Innovation Challenge.</a:t>
            </a:r>
          </a:p>
          <a:p>
            <a:pPr algn="ctr">
              <a:defRPr/>
            </a:pPr>
            <a:r>
              <a:rPr lang="en-US" sz="1000" dirty="0">
                <a:solidFill>
                  <a:schemeClr val="bg1"/>
                </a:solidFill>
              </a:rPr>
              <a:t>Disclaimer: This presentation was funded by a grant from the United States Department of State as part of the DREAMS Innovation Challenge, managed by JSI Research &amp; Training Institute, Inc. (JSI). The opinions, findings, and conclusions stated herein are those of the authors and do not necessarily reflect those of the United States Department of State or JSI.</a:t>
            </a:r>
            <a:endParaRPr lang="en-US" sz="1000" b="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496F558-2735-4586-A9D3-B073564E405D}"/>
              </a:ext>
            </a:extLst>
          </p:cNvPr>
          <p:cNvPicPr>
            <a:picLocks noChangeAspect="1"/>
          </p:cNvPicPr>
          <p:nvPr/>
        </p:nvPicPr>
        <p:blipFill>
          <a:blip r:embed="rId5"/>
          <a:stretch>
            <a:fillRect/>
          </a:stretch>
        </p:blipFill>
        <p:spPr>
          <a:xfrm>
            <a:off x="112308" y="120250"/>
            <a:ext cx="3474171" cy="2447711"/>
          </a:xfrm>
          <a:prstGeom prst="rect">
            <a:avLst/>
          </a:prstGeom>
        </p:spPr>
      </p:pic>
      <p:sp>
        <p:nvSpPr>
          <p:cNvPr id="8" name="TextBox 7"/>
          <p:cNvSpPr txBox="1"/>
          <p:nvPr/>
        </p:nvSpPr>
        <p:spPr>
          <a:xfrm>
            <a:off x="4053635" y="361240"/>
            <a:ext cx="4840308" cy="461665"/>
          </a:xfrm>
          <a:prstGeom prst="rect">
            <a:avLst/>
          </a:prstGeom>
          <a:noFill/>
        </p:spPr>
        <p:txBody>
          <a:bodyPr wrap="square" rtlCol="0">
            <a:spAutoFit/>
          </a:bodyPr>
          <a:lstStyle/>
          <a:p>
            <a:r>
              <a:rPr lang="en-US" sz="2400" dirty="0" smtClean="0">
                <a:solidFill>
                  <a:schemeClr val="bg1"/>
                </a:solidFill>
              </a:rPr>
              <a:t>No Conflict of interest to declare</a:t>
            </a:r>
            <a:endParaRPr lang="en-US" sz="2400" dirty="0">
              <a:solidFill>
                <a:schemeClr val="bg1"/>
              </a:solidFill>
            </a:endParaRPr>
          </a:p>
        </p:txBody>
      </p:sp>
    </p:spTree>
    <p:extLst>
      <p:ext uri="{BB962C8B-B14F-4D97-AF65-F5344CB8AC3E}">
        <p14:creationId xmlns:p14="http://schemas.microsoft.com/office/powerpoint/2010/main" val="888985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0" tIns="0" rIns="0" bIns="0" rtlCol="0" anchor="t" anchorCtr="0">
            <a:noAutofit/>
          </a:bodyPr>
          <a:lstStyle>
            <a:defPPr>
              <a:defRPr lang="en-US"/>
            </a:defPPr>
            <a:lvl1pPr algn="just">
              <a:spcBef>
                <a:spcPct val="0"/>
              </a:spcBef>
              <a:buNone/>
              <a:defRPr sz="2800" b="1" baseline="0">
                <a:latin typeface="Arial"/>
                <a:ea typeface="+mj-ea"/>
                <a:cs typeface="Arial"/>
              </a:defRPr>
            </a:lvl1pPr>
          </a:lstStyle>
          <a:p>
            <a:r>
              <a:rPr lang="en-US" altLang="en-US" dirty="0"/>
              <a:t>Methods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52401" y="1619867"/>
            <a:ext cx="5306704" cy="4183039"/>
          </a:xfrm>
        </p:spPr>
        <p:txBody>
          <a:bodyPr vert="horz" lIns="0" tIns="0" rIns="0" bIns="0" rtlCol="0">
            <a:noAutofit/>
          </a:bodyPr>
          <a:lstStyle/>
          <a:p>
            <a:pPr>
              <a:buClr>
                <a:srgbClr val="FF0000"/>
              </a:buClr>
              <a:buFont typeface="Arial" panose="020B0604020202020204" pitchFamily="34" charset="0"/>
            </a:pPr>
            <a:r>
              <a:rPr lang="en-US" sz="2800" dirty="0" smtClean="0"/>
              <a:t>HIV-uninfected </a:t>
            </a:r>
            <a:r>
              <a:rPr lang="en-US" sz="2800" dirty="0"/>
              <a:t>women seeking routine ANC and PNC </a:t>
            </a:r>
          </a:p>
          <a:p>
            <a:pPr>
              <a:buClr>
                <a:srgbClr val="FF0000"/>
              </a:buClr>
              <a:buFont typeface="Arial" panose="020B0604020202020204" pitchFamily="34" charset="0"/>
            </a:pPr>
            <a:endParaRPr lang="en-US" sz="2800" dirty="0"/>
          </a:p>
          <a:p>
            <a:pPr>
              <a:buClr>
                <a:srgbClr val="FF0000"/>
              </a:buClr>
              <a:buFont typeface="Arial" panose="020B0604020202020204" pitchFamily="34" charset="0"/>
            </a:pPr>
            <a:r>
              <a:rPr lang="en-US" sz="2800" dirty="0"/>
              <a:t>Screened for behavioral risk factors and </a:t>
            </a:r>
            <a:r>
              <a:rPr lang="en-US" sz="2800" dirty="0" smtClean="0"/>
              <a:t>willingness </a:t>
            </a:r>
            <a:r>
              <a:rPr lang="en-US" sz="2800" dirty="0"/>
              <a:t>to consider PrEP </a:t>
            </a:r>
            <a:endParaRPr lang="en-US" sz="2800" dirty="0" smtClean="0"/>
          </a:p>
          <a:p>
            <a:pPr>
              <a:buClr>
                <a:srgbClr val="FF0000"/>
              </a:buClr>
              <a:buFont typeface="Arial" panose="020B0604020202020204" pitchFamily="34" charset="0"/>
            </a:pPr>
            <a:endParaRPr lang="en-US" sz="2800" dirty="0"/>
          </a:p>
          <a:p>
            <a:pPr>
              <a:buClr>
                <a:srgbClr val="FF0000"/>
              </a:buClr>
              <a:buFont typeface="Arial" panose="020B0604020202020204" pitchFamily="34" charset="0"/>
            </a:pPr>
            <a:r>
              <a:rPr lang="en-US" sz="2800" dirty="0" smtClean="0"/>
              <a:t>System </a:t>
            </a:r>
            <a:r>
              <a:rPr lang="en-US" sz="2800" dirty="0"/>
              <a:t>for PrEP delivery in MCH</a:t>
            </a:r>
          </a:p>
          <a:p>
            <a:pPr lvl="1">
              <a:spcBef>
                <a:spcPts val="0"/>
              </a:spcBef>
              <a:buClr>
                <a:srgbClr val="FF0000"/>
              </a:buClr>
              <a:buFont typeface="Arial" panose="020B0604020202020204" pitchFamily="34" charset="0"/>
            </a:pPr>
            <a:r>
              <a:rPr lang="en-US" sz="2600" dirty="0"/>
              <a:t>co-delivery (one nurse)</a:t>
            </a:r>
          </a:p>
          <a:p>
            <a:pPr lvl="1">
              <a:spcBef>
                <a:spcPts val="0"/>
              </a:spcBef>
              <a:buClr>
                <a:srgbClr val="FF0000"/>
              </a:buClr>
              <a:buFont typeface="Arial" panose="020B0604020202020204" pitchFamily="34" charset="0"/>
            </a:pPr>
            <a:r>
              <a:rPr lang="en-US" sz="2600" dirty="0"/>
              <a:t>coordinated </a:t>
            </a:r>
            <a:r>
              <a:rPr lang="en-US" sz="2600" dirty="0" smtClean="0"/>
              <a:t>(two nurses)</a:t>
            </a:r>
            <a:endParaRPr lang="en-US" sz="2600" dirty="0"/>
          </a:p>
          <a:p>
            <a:pPr>
              <a:buClr>
                <a:srgbClr val="FF0000"/>
              </a:buClr>
              <a:buFont typeface="Arial" panose="020B0604020202020204" pitchFamily="34" charset="0"/>
            </a:pPr>
            <a:endParaRPr lang="en-US" sz="2800" dirty="0"/>
          </a:p>
          <a:p>
            <a:pPr>
              <a:buClr>
                <a:srgbClr val="FF0000"/>
              </a:buClr>
              <a:buFont typeface="Arial" panose="020B0604020202020204" pitchFamily="34" charset="0"/>
            </a:pPr>
            <a:endParaRPr lang="en-US" sz="2600" dirty="0"/>
          </a:p>
        </p:txBody>
      </p:sp>
      <p:pic>
        <p:nvPicPr>
          <p:cNvPr id="6" name="Picture 5">
            <a:extLst>
              <a:ext uri="{FF2B5EF4-FFF2-40B4-BE49-F238E27FC236}">
                <a16:creationId xmlns:a16="http://schemas.microsoft.com/office/drawing/2014/main" id="{C07A0562-BCD5-4EAB-AEB6-338762FED6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81077" y="0"/>
            <a:ext cx="1162923" cy="1491919"/>
          </a:xfrm>
          <a:prstGeom prst="rect">
            <a:avLst/>
          </a:prstGeom>
          <a:ln>
            <a:solidFill>
              <a:schemeClr val="tx1"/>
            </a:solidFill>
          </a:ln>
        </p:spPr>
      </p:pic>
      <p:grpSp>
        <p:nvGrpSpPr>
          <p:cNvPr id="3" name="Group 2"/>
          <p:cNvGrpSpPr/>
          <p:nvPr/>
        </p:nvGrpSpPr>
        <p:grpSpPr>
          <a:xfrm>
            <a:off x="5621549" y="1538127"/>
            <a:ext cx="3451538" cy="5035778"/>
            <a:chOff x="5621549" y="1538127"/>
            <a:chExt cx="3451538" cy="5035778"/>
          </a:xfrm>
        </p:grpSpPr>
        <p:grpSp>
          <p:nvGrpSpPr>
            <p:cNvPr id="7" name="Group 6"/>
            <p:cNvGrpSpPr/>
            <p:nvPr/>
          </p:nvGrpSpPr>
          <p:grpSpPr>
            <a:xfrm>
              <a:off x="5621549" y="1538127"/>
              <a:ext cx="3451538" cy="5002731"/>
              <a:chOff x="734096" y="1642572"/>
              <a:chExt cx="3451538" cy="5002731"/>
            </a:xfrm>
          </p:grpSpPr>
          <p:sp>
            <p:nvSpPr>
              <p:cNvPr id="8" name="Rectangle 7"/>
              <p:cNvSpPr/>
              <p:nvPr/>
            </p:nvSpPr>
            <p:spPr>
              <a:xfrm>
                <a:off x="1313645" y="1642572"/>
                <a:ext cx="2292440" cy="822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Waiting area &amp; registration</a:t>
                </a:r>
                <a:endParaRPr lang="en-US" dirty="0"/>
              </a:p>
            </p:txBody>
          </p:sp>
          <p:sp>
            <p:nvSpPr>
              <p:cNvPr id="9" name="Rectangle 8"/>
              <p:cNvSpPr/>
              <p:nvPr/>
            </p:nvSpPr>
            <p:spPr>
              <a:xfrm>
                <a:off x="1313645" y="2700787"/>
                <a:ext cx="2292440" cy="822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HTS</a:t>
                </a:r>
                <a:endParaRPr lang="en-US" dirty="0"/>
              </a:p>
            </p:txBody>
          </p:sp>
          <p:sp>
            <p:nvSpPr>
              <p:cNvPr id="10" name="Rectangle 9"/>
              <p:cNvSpPr/>
              <p:nvPr/>
            </p:nvSpPr>
            <p:spPr>
              <a:xfrm>
                <a:off x="1313645" y="3717858"/>
                <a:ext cx="2292440" cy="822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MCH services</a:t>
                </a:r>
                <a:endParaRPr lang="en-US" dirty="0"/>
              </a:p>
            </p:txBody>
          </p:sp>
          <p:sp>
            <p:nvSpPr>
              <p:cNvPr id="13" name="Rectangle 12"/>
              <p:cNvSpPr/>
              <p:nvPr/>
            </p:nvSpPr>
            <p:spPr>
              <a:xfrm>
                <a:off x="1313645" y="4762043"/>
                <a:ext cx="2292440" cy="822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Creatinine testing</a:t>
                </a:r>
                <a:endParaRPr lang="en-US" dirty="0"/>
              </a:p>
            </p:txBody>
          </p:sp>
          <p:sp>
            <p:nvSpPr>
              <p:cNvPr id="14" name="Rectangle 13"/>
              <p:cNvSpPr/>
              <p:nvPr/>
            </p:nvSpPr>
            <p:spPr>
              <a:xfrm>
                <a:off x="1313644" y="5806227"/>
                <a:ext cx="2292441" cy="822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PrEP initiating &amp; dispensing </a:t>
                </a:r>
                <a:endParaRPr lang="en-US" dirty="0"/>
              </a:p>
            </p:txBody>
          </p:sp>
          <p:sp>
            <p:nvSpPr>
              <p:cNvPr id="15" name="Right Brace 14"/>
              <p:cNvSpPr/>
              <p:nvPr/>
            </p:nvSpPr>
            <p:spPr>
              <a:xfrm>
                <a:off x="3721994" y="2700786"/>
                <a:ext cx="463640" cy="3880317"/>
              </a:xfrm>
              <a:prstGeom prst="rightBrace">
                <a:avLst>
                  <a:gd name="adj1" fmla="val 2222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p:cNvSpPr/>
              <p:nvPr/>
            </p:nvSpPr>
            <p:spPr>
              <a:xfrm rot="10800000">
                <a:off x="734096" y="2737535"/>
                <a:ext cx="463640" cy="1755303"/>
              </a:xfrm>
              <a:prstGeom prst="rightBrace">
                <a:avLst>
                  <a:gd name="adj1" fmla="val 2222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ight Brace 16"/>
              <p:cNvSpPr/>
              <p:nvPr/>
            </p:nvSpPr>
            <p:spPr>
              <a:xfrm rot="10800000">
                <a:off x="734096" y="4762043"/>
                <a:ext cx="463640" cy="1883260"/>
              </a:xfrm>
              <a:prstGeom prst="rightBrace">
                <a:avLst>
                  <a:gd name="adj1" fmla="val 2222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Arrow Connector 17"/>
              <p:cNvCxnSpPr>
                <a:stCxn id="8" idx="2"/>
                <a:endCxn id="9" idx="0"/>
              </p:cNvCxnSpPr>
              <p:nvPr/>
            </p:nvCxnSpPr>
            <p:spPr>
              <a:xfrm>
                <a:off x="2459865" y="2465532"/>
                <a:ext cx="0" cy="2352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459864" y="3528555"/>
                <a:ext cx="0" cy="2352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457717" y="4587026"/>
                <a:ext cx="0" cy="2352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459864" y="5586045"/>
                <a:ext cx="0" cy="2352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5674727" y="2575142"/>
              <a:ext cx="666158" cy="3949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wordArtVert" rtlCol="0" anchor="ctr"/>
            <a:lstStyle/>
            <a:p>
              <a:pPr algn="ctr"/>
              <a:r>
                <a:rPr lang="en-US" sz="2000" b="1" dirty="0" smtClean="0">
                  <a:solidFill>
                    <a:srgbClr val="FF0000"/>
                  </a:solidFill>
                </a:rPr>
                <a:t>Sequential</a:t>
              </a:r>
              <a:endParaRPr lang="en-US" sz="2000" b="1" dirty="0"/>
            </a:p>
          </p:txBody>
        </p:sp>
        <p:sp>
          <p:nvSpPr>
            <p:cNvPr id="22" name="Rectangle 21"/>
            <p:cNvSpPr/>
            <p:nvPr/>
          </p:nvSpPr>
          <p:spPr>
            <a:xfrm>
              <a:off x="8362335" y="2639961"/>
              <a:ext cx="608668" cy="39339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wordArtVert" rtlCol="0" anchor="ctr"/>
            <a:lstStyle/>
            <a:p>
              <a:pPr algn="ctr"/>
              <a:r>
                <a:rPr lang="en-US" sz="2000" b="1" dirty="0" smtClean="0">
                  <a:solidFill>
                    <a:srgbClr val="FF0000"/>
                  </a:solidFill>
                </a:rPr>
                <a:t>co delivery</a:t>
              </a:r>
              <a:endParaRPr lang="en-US" sz="2000" b="1" dirty="0"/>
            </a:p>
          </p:txBody>
        </p:sp>
      </p:grpSp>
    </p:spTree>
    <p:extLst>
      <p:ext uri="{BB962C8B-B14F-4D97-AF65-F5344CB8AC3E}">
        <p14:creationId xmlns:p14="http://schemas.microsoft.com/office/powerpoint/2010/main" val="482795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404450"/>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800" b="1" dirty="0">
                <a:latin typeface="+mj-lt"/>
                <a:cs typeface="Calibri" panose="020F0502020204030204" pitchFamily="34" charset="0"/>
              </a:rPr>
              <a:t>Methods (cont’d)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52401" y="1748234"/>
            <a:ext cx="5451986" cy="4734453"/>
          </a:xfrm>
        </p:spPr>
        <p:txBody>
          <a:bodyPr vert="horz" lIns="0" tIns="0" rIns="0" bIns="0" rtlCol="0">
            <a:noAutofit/>
          </a:bodyPr>
          <a:lstStyle/>
          <a:p>
            <a:pPr>
              <a:buClr>
                <a:srgbClr val="FF0000"/>
              </a:buClr>
              <a:buFont typeface="Arial" panose="020B0604020202020204" pitchFamily="34" charset="0"/>
            </a:pPr>
            <a:r>
              <a:rPr lang="en-US" sz="2800" dirty="0"/>
              <a:t>Dispensed PrEP </a:t>
            </a:r>
            <a:endParaRPr lang="en-US" sz="2800" dirty="0" smtClean="0"/>
          </a:p>
          <a:p>
            <a:pPr lvl="1">
              <a:spcBef>
                <a:spcPts val="0"/>
              </a:spcBef>
              <a:buClr>
                <a:srgbClr val="FF0000"/>
              </a:buClr>
              <a:buFont typeface="Arial" panose="020B0604020202020204" pitchFamily="34" charset="0"/>
            </a:pPr>
            <a:r>
              <a:rPr lang="en-US" sz="2400" dirty="0" smtClean="0"/>
              <a:t>same </a:t>
            </a:r>
            <a:r>
              <a:rPr lang="en-US" sz="2400" dirty="0"/>
              <a:t>visit </a:t>
            </a:r>
            <a:endParaRPr lang="en-US" sz="2400" dirty="0" smtClean="0"/>
          </a:p>
          <a:p>
            <a:pPr lvl="1">
              <a:spcBef>
                <a:spcPts val="0"/>
              </a:spcBef>
              <a:buClr>
                <a:srgbClr val="FF0000"/>
              </a:buClr>
              <a:buFont typeface="Arial" panose="020B0604020202020204" pitchFamily="34" charset="0"/>
            </a:pPr>
            <a:r>
              <a:rPr lang="en-US" sz="2400" dirty="0" smtClean="0"/>
              <a:t>within MCH clinics </a:t>
            </a:r>
          </a:p>
          <a:p>
            <a:pPr lvl="1">
              <a:spcBef>
                <a:spcPts val="0"/>
              </a:spcBef>
              <a:buClr>
                <a:srgbClr val="FF0000"/>
              </a:buClr>
              <a:buFont typeface="Arial" panose="020B0604020202020204" pitchFamily="34" charset="0"/>
            </a:pPr>
            <a:r>
              <a:rPr lang="en-US" sz="2400" dirty="0" smtClean="0"/>
              <a:t>willing </a:t>
            </a:r>
            <a:r>
              <a:rPr lang="en-US" sz="2400" dirty="0"/>
              <a:t>to </a:t>
            </a:r>
            <a:r>
              <a:rPr lang="en-US" sz="2400" dirty="0" smtClean="0"/>
              <a:t>initiate and </a:t>
            </a:r>
            <a:r>
              <a:rPr lang="en-US" sz="2400" dirty="0"/>
              <a:t>medically eligible</a:t>
            </a:r>
          </a:p>
          <a:p>
            <a:pPr marL="0" indent="0">
              <a:buClr>
                <a:srgbClr val="FF0000"/>
              </a:buClr>
              <a:buNone/>
            </a:pPr>
            <a:endParaRPr lang="en-US" sz="2800" dirty="0"/>
          </a:p>
          <a:p>
            <a:pPr>
              <a:buClr>
                <a:srgbClr val="FF0000"/>
              </a:buClr>
              <a:buFont typeface="Arial" panose="020B0604020202020204" pitchFamily="34" charset="0"/>
            </a:pPr>
            <a:r>
              <a:rPr lang="en-US" sz="2800" dirty="0"/>
              <a:t>Logistic regression models to determine cofactors of uptake</a:t>
            </a:r>
          </a:p>
          <a:p>
            <a:pPr>
              <a:buClr>
                <a:srgbClr val="FF0000"/>
              </a:buClr>
              <a:buFont typeface="Arial" panose="020B0604020202020204" pitchFamily="34" charset="0"/>
            </a:pPr>
            <a:endParaRPr lang="en-US" sz="2800" dirty="0"/>
          </a:p>
          <a:p>
            <a:pPr>
              <a:buClr>
                <a:srgbClr val="FF0000"/>
              </a:buClr>
              <a:buFont typeface="Arial" panose="020B0604020202020204" pitchFamily="34" charset="0"/>
              <a:buChar char="•"/>
            </a:pPr>
            <a:r>
              <a:rPr lang="en-US" sz="2800" dirty="0" smtClean="0"/>
              <a:t>Analyzed data </a:t>
            </a:r>
            <a:r>
              <a:rPr lang="en-US" sz="2800" dirty="0"/>
              <a:t>from Nov 2017-May 2018</a:t>
            </a:r>
          </a:p>
          <a:p>
            <a:pPr>
              <a:buClr>
                <a:srgbClr val="FF0000"/>
              </a:buClr>
              <a:buFont typeface="Arial" panose="020B0604020202020204" pitchFamily="34" charset="0"/>
            </a:pPr>
            <a:endParaRPr lang="en-US" sz="2800" dirty="0"/>
          </a:p>
        </p:txBody>
      </p:sp>
      <p:pic>
        <p:nvPicPr>
          <p:cNvPr id="2" name="Picture 1"/>
          <p:cNvPicPr>
            <a:picLocks noChangeAspect="1"/>
          </p:cNvPicPr>
          <p:nvPr/>
        </p:nvPicPr>
        <p:blipFill>
          <a:blip r:embed="rId3"/>
          <a:stretch>
            <a:fillRect/>
          </a:stretch>
        </p:blipFill>
        <p:spPr>
          <a:xfrm>
            <a:off x="5604387" y="1938717"/>
            <a:ext cx="2954397" cy="4431594"/>
          </a:xfrm>
          <a:prstGeom prst="rect">
            <a:avLst/>
          </a:prstGeom>
        </p:spPr>
      </p:pic>
    </p:spTree>
    <p:extLst>
      <p:ext uri="{BB962C8B-B14F-4D97-AF65-F5344CB8AC3E}">
        <p14:creationId xmlns:p14="http://schemas.microsoft.com/office/powerpoint/2010/main" val="1111834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667F74-1F3D-4487-ADC9-9F8F43CF8C21}"/>
              </a:ext>
            </a:extLst>
          </p:cNvPr>
          <p:cNvSpPr/>
          <p:nvPr/>
        </p:nvSpPr>
        <p:spPr>
          <a:xfrm>
            <a:off x="163546" y="4805946"/>
            <a:ext cx="4162794" cy="14971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800" b="1" dirty="0">
                <a:latin typeface="+mj-lt"/>
                <a:cs typeface="Calibri" panose="020F0502020204030204" pitchFamily="34" charset="0"/>
              </a:rPr>
              <a:t>Results </a:t>
            </a:r>
          </a:p>
        </p:txBody>
      </p:sp>
      <p:sp>
        <p:nvSpPr>
          <p:cNvPr id="4" name="Rectangle 3">
            <a:extLst>
              <a:ext uri="{FF2B5EF4-FFF2-40B4-BE49-F238E27FC236}">
                <a16:creationId xmlns:a16="http://schemas.microsoft.com/office/drawing/2014/main" id="{6033DAC4-C79B-43FB-8F71-A8847D25CBDD}"/>
              </a:ext>
            </a:extLst>
          </p:cNvPr>
          <p:cNvSpPr/>
          <p:nvPr/>
        </p:nvSpPr>
        <p:spPr>
          <a:xfrm>
            <a:off x="1737113" y="1637731"/>
            <a:ext cx="5469603" cy="241565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DE4746-C620-484D-ABE9-A5BEA5863F0A}"/>
              </a:ext>
            </a:extLst>
          </p:cNvPr>
          <p:cNvSpPr/>
          <p:nvPr/>
        </p:nvSpPr>
        <p:spPr>
          <a:xfrm>
            <a:off x="5057018" y="4805947"/>
            <a:ext cx="3893943" cy="140133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52B5166A-97A1-405C-9F5E-3BA1C5894248}"/>
              </a:ext>
            </a:extLst>
          </p:cNvPr>
          <p:cNvSpPr txBox="1">
            <a:spLocks noChangeArrowheads="1"/>
          </p:cNvSpPr>
          <p:nvPr/>
        </p:nvSpPr>
        <p:spPr bwMode="auto">
          <a:xfrm>
            <a:off x="1805961" y="1797301"/>
            <a:ext cx="5349956" cy="210944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kumimoji="0" lang="en-US" altLang="en-US" sz="2400" i="0" u="none" strike="noStrike" cap="none" normalizeH="0" baseline="0" dirty="0">
                <a:ln>
                  <a:noFill/>
                </a:ln>
                <a:solidFill>
                  <a:schemeClr val="tx1"/>
                </a:solidFill>
                <a:effectLst/>
                <a:latin typeface="Arial" panose="020B0604020202020204" pitchFamily="34" charset="0"/>
              </a:rPr>
              <a:t>Women assessed</a:t>
            </a:r>
            <a:r>
              <a:rPr lang="en-US" sz="2400" dirty="0"/>
              <a:t> for behavioral risks &amp; willingness to consider PrEP</a:t>
            </a:r>
            <a:r>
              <a:rPr kumimoji="0" lang="en-GB" altLang="en-US" sz="240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ts val="800"/>
              </a:spcAft>
              <a:buClrTx/>
              <a:buSzTx/>
              <a:buFontTx/>
              <a:buNone/>
              <a:tabLst/>
            </a:pPr>
            <a:r>
              <a:rPr lang="en-GB" altLang="en-US" sz="2400" dirty="0">
                <a:latin typeface="Arial" panose="020B0604020202020204" pitchFamily="34" charset="0"/>
              </a:rPr>
              <a:t>N</a:t>
            </a:r>
            <a:r>
              <a:rPr kumimoji="0" lang="en-GB" altLang="en-US" sz="2400" i="0" u="none" strike="noStrike" cap="none" normalizeH="0" baseline="0" dirty="0">
                <a:ln>
                  <a:noFill/>
                </a:ln>
                <a:solidFill>
                  <a:schemeClr val="tx1"/>
                </a:solidFill>
                <a:effectLst/>
                <a:latin typeface="Arial" panose="020B0604020202020204" pitchFamily="34" charset="0"/>
              </a:rPr>
              <a:t>=</a:t>
            </a:r>
            <a:r>
              <a:rPr lang="en-GB" altLang="en-US" sz="2400" dirty="0">
                <a:latin typeface="Arial" panose="020B0604020202020204" pitchFamily="34" charset="0"/>
              </a:rPr>
              <a:t>9171</a:t>
            </a:r>
          </a:p>
          <a:p>
            <a:pPr marL="0" marR="0" lvl="0" indent="0" algn="ctr" defTabSz="914400" rtl="0" eaLnBrk="0" fontAlgn="base" latinLnBrk="0" hangingPunct="0">
              <a:lnSpc>
                <a:spcPct val="100000"/>
              </a:lnSpc>
              <a:spcBef>
                <a:spcPct val="0"/>
              </a:spcBef>
              <a:spcAft>
                <a:spcPts val="800"/>
              </a:spcAft>
              <a:buClrTx/>
              <a:buSzTx/>
              <a:buFontTx/>
              <a:buNone/>
              <a:tabLst/>
            </a:pPr>
            <a:r>
              <a:rPr lang="en-GB" altLang="en-US" sz="2000" dirty="0">
                <a:latin typeface="Arial" panose="020B0604020202020204" pitchFamily="34" charset="0"/>
              </a:rPr>
              <a:t>Pregnant (52%)  Postpartum (48%)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0" name="Text Box 2">
            <a:extLst>
              <a:ext uri="{FF2B5EF4-FFF2-40B4-BE49-F238E27FC236}">
                <a16:creationId xmlns:a16="http://schemas.microsoft.com/office/drawing/2014/main" id="{3FB9421C-5DBC-495B-9131-9205835C9E95}"/>
              </a:ext>
            </a:extLst>
          </p:cNvPr>
          <p:cNvSpPr txBox="1">
            <a:spLocks noChangeArrowheads="1"/>
          </p:cNvSpPr>
          <p:nvPr/>
        </p:nvSpPr>
        <p:spPr bwMode="auto">
          <a:xfrm>
            <a:off x="-211861" y="4853529"/>
            <a:ext cx="4820843" cy="1534263"/>
          </a:xfrm>
          <a:prstGeom prst="rect">
            <a:avLst/>
          </a:prstGeom>
          <a:noFill/>
          <a:ln>
            <a:noFill/>
          </a:ln>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lang="en-US" altLang="en-US" sz="2400" dirty="0">
                <a:latin typeface="Arial" panose="020B0604020202020204" pitchFamily="34" charset="0"/>
              </a:rPr>
              <a:t>    Did Not Initiate </a:t>
            </a:r>
            <a:r>
              <a:rPr kumimoji="0" lang="en-US" altLang="en-US" sz="2400" b="0" i="0" u="none" strike="noStrike" cap="none" normalizeH="0" baseline="0" dirty="0" err="1">
                <a:ln>
                  <a:noFill/>
                </a:ln>
                <a:solidFill>
                  <a:schemeClr val="tx1"/>
                </a:solidFill>
                <a:effectLst/>
                <a:latin typeface="Arial" panose="020B0604020202020204" pitchFamily="34" charset="0"/>
              </a:rPr>
              <a:t>PrEP</a:t>
            </a:r>
            <a:r>
              <a:rPr lang="en-GB" altLang="en-US" sz="2400" dirty="0">
                <a:latin typeface="Arial" panose="020B0604020202020204" pitchFamily="34" charset="0"/>
              </a:rPr>
              <a:t> </a:t>
            </a:r>
          </a:p>
          <a:p>
            <a:pPr lvl="0" algn="ctr" defTabSz="914400" eaLnBrk="0" fontAlgn="base" hangingPunct="0">
              <a:spcBef>
                <a:spcPct val="0"/>
              </a:spcBef>
              <a:spcAft>
                <a:spcPts val="800"/>
              </a:spcAft>
            </a:pPr>
            <a:r>
              <a:rPr lang="en-GB" altLang="en-US" sz="2400" dirty="0">
                <a:latin typeface="Arial" panose="020B0604020202020204" pitchFamily="34" charset="0"/>
              </a:rPr>
              <a:t>	N</a:t>
            </a:r>
            <a:r>
              <a:rPr kumimoji="0" lang="en-GB" altLang="en-US" sz="2400" b="0" i="0" u="none" strike="noStrike" cap="none" normalizeH="0" baseline="0" dirty="0">
                <a:ln>
                  <a:noFill/>
                </a:ln>
                <a:solidFill>
                  <a:schemeClr val="tx1"/>
                </a:solidFill>
                <a:effectLst/>
                <a:latin typeface="Arial" panose="020B0604020202020204" pitchFamily="34" charset="0"/>
              </a:rPr>
              <a:t>=7178</a:t>
            </a:r>
            <a:r>
              <a:rPr lang="en-GB" altLang="en-US" sz="2400" dirty="0">
                <a:latin typeface="Arial" panose="020B0604020202020204" pitchFamily="34" charset="0"/>
              </a:rPr>
              <a:t> (78%)</a:t>
            </a:r>
            <a:endParaRPr kumimoji="0" lang="en-GB" altLang="en-US" sz="2400" b="0" i="0" u="none" strike="noStrike" cap="none" normalizeH="0" baseline="0" dirty="0">
              <a:ln>
                <a:noFill/>
              </a:ln>
              <a:solidFill>
                <a:schemeClr val="tx1"/>
              </a:solidFill>
              <a:effectLst/>
              <a:latin typeface="Arial" panose="020B0604020202020204" pitchFamily="34" charset="0"/>
            </a:endParaRPr>
          </a:p>
          <a:p>
            <a:pPr marR="0" lvl="0" algn="ctr" defTabSz="914400" rtl="0" eaLnBrk="0" fontAlgn="base" latinLnBrk="0" hangingPunct="0">
              <a:lnSpc>
                <a:spcPct val="100000"/>
              </a:lnSpc>
              <a:spcBef>
                <a:spcPct val="0"/>
              </a:spcBef>
              <a:spcAft>
                <a:spcPts val="800"/>
              </a:spcAft>
              <a:buClrTx/>
              <a:buSzTx/>
              <a:tabLst/>
            </a:pPr>
            <a:r>
              <a:rPr lang="en-GB" altLang="en-US" dirty="0">
                <a:latin typeface="Arial" panose="020B0604020202020204" pitchFamily="34" charset="0"/>
              </a:rPr>
              <a:t>Pregnant  (54%)  Postpartum (46%)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3" name="Text Box 2">
            <a:extLst>
              <a:ext uri="{FF2B5EF4-FFF2-40B4-BE49-F238E27FC236}">
                <a16:creationId xmlns:a16="http://schemas.microsoft.com/office/drawing/2014/main" id="{E605B846-B032-446B-86E7-2CD5D34CD855}"/>
              </a:ext>
            </a:extLst>
          </p:cNvPr>
          <p:cNvSpPr txBox="1">
            <a:spLocks noChangeArrowheads="1"/>
          </p:cNvSpPr>
          <p:nvPr/>
        </p:nvSpPr>
        <p:spPr bwMode="auto">
          <a:xfrm>
            <a:off x="4608982" y="4825126"/>
            <a:ext cx="4820843" cy="1613465"/>
          </a:xfrm>
          <a:prstGeom prst="rect">
            <a:avLst/>
          </a:prstGeom>
          <a:noFill/>
          <a:ln>
            <a:noFill/>
          </a:ln>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kumimoji="0" lang="en-US" altLang="en-US" sz="2400" b="1" i="0" u="none" strike="noStrike" cap="none" normalizeH="0" baseline="0" dirty="0">
                <a:ln>
                  <a:noFill/>
                </a:ln>
                <a:solidFill>
                  <a:schemeClr val="tx1"/>
                </a:solidFill>
                <a:effectLst/>
                <a:latin typeface="Arial" panose="020B0604020202020204" pitchFamily="34" charset="0"/>
              </a:rPr>
              <a:t>Initiated </a:t>
            </a:r>
            <a:r>
              <a:rPr kumimoji="0" lang="en-US" altLang="en-US" sz="2400" b="1" i="0" u="none" strike="noStrike" cap="none" normalizeH="0" baseline="0" dirty="0" err="1">
                <a:ln>
                  <a:noFill/>
                </a:ln>
                <a:solidFill>
                  <a:schemeClr val="tx1"/>
                </a:solidFill>
                <a:effectLst/>
                <a:latin typeface="Arial" panose="020B0604020202020204" pitchFamily="34" charset="0"/>
              </a:rPr>
              <a:t>PrEP</a:t>
            </a:r>
            <a:r>
              <a:rPr lang="en-GB" altLang="en-US" sz="2400" b="1" dirty="0">
                <a:latin typeface="Arial" panose="020B0604020202020204" pitchFamily="34" charset="0"/>
              </a:rPr>
              <a:t> </a:t>
            </a:r>
          </a:p>
          <a:p>
            <a:pPr lvl="0" algn="ctr" defTabSz="914400" eaLnBrk="0" fontAlgn="base" hangingPunct="0">
              <a:spcBef>
                <a:spcPct val="0"/>
              </a:spcBef>
              <a:spcAft>
                <a:spcPts val="800"/>
              </a:spcAft>
            </a:pPr>
            <a:r>
              <a:rPr lang="en-GB" altLang="en-US" sz="2400" b="1" dirty="0">
                <a:latin typeface="Arial" panose="020B0604020202020204" pitchFamily="34" charset="0"/>
              </a:rPr>
              <a:t>N</a:t>
            </a:r>
            <a:r>
              <a:rPr kumimoji="0" lang="en-GB" altLang="en-US" sz="2400" b="1" i="0" u="none" strike="noStrike" cap="none" normalizeH="0" baseline="0" dirty="0">
                <a:ln>
                  <a:noFill/>
                </a:ln>
                <a:solidFill>
                  <a:schemeClr val="tx1"/>
                </a:solidFill>
                <a:effectLst/>
                <a:latin typeface="Arial" panose="020B0604020202020204" pitchFamily="34" charset="0"/>
              </a:rPr>
              <a:t>=1993 (22%)</a:t>
            </a:r>
          </a:p>
          <a:p>
            <a:pPr marR="0" lvl="0" algn="ctr" defTabSz="914400" rtl="0" eaLnBrk="0" fontAlgn="base" latinLnBrk="0" hangingPunct="0">
              <a:lnSpc>
                <a:spcPct val="100000"/>
              </a:lnSpc>
              <a:spcBef>
                <a:spcPct val="0"/>
              </a:spcBef>
              <a:spcAft>
                <a:spcPts val="800"/>
              </a:spcAft>
              <a:buClrTx/>
              <a:buSzTx/>
              <a:tabLst/>
            </a:pPr>
            <a:r>
              <a:rPr lang="en-GB" altLang="en-US" b="1" dirty="0">
                <a:latin typeface="Arial" panose="020B0604020202020204" pitchFamily="34" charset="0"/>
              </a:rPr>
              <a:t>Pregnant (45%) Postpartum (55%) </a:t>
            </a:r>
            <a:endParaRPr kumimoji="0" lang="en-US" altLang="en-US" b="1" i="0" u="none" strike="noStrike" cap="none" normalizeH="0" baseline="0" dirty="0">
              <a:ln>
                <a:noFill/>
              </a:ln>
              <a:solidFill>
                <a:schemeClr val="tx1"/>
              </a:solidFill>
              <a:effectLst/>
              <a:latin typeface="Arial" panose="020B0604020202020204" pitchFamily="34" charset="0"/>
            </a:endParaRPr>
          </a:p>
        </p:txBody>
      </p:sp>
      <p:cxnSp>
        <p:nvCxnSpPr>
          <p:cNvPr id="6" name="Straight Connector 5">
            <a:extLst>
              <a:ext uri="{FF2B5EF4-FFF2-40B4-BE49-F238E27FC236}">
                <a16:creationId xmlns:a16="http://schemas.microsoft.com/office/drawing/2014/main" id="{6AAEFCC4-9B68-494F-981E-DA19281DC4E0}"/>
              </a:ext>
            </a:extLst>
          </p:cNvPr>
          <p:cNvCxnSpPr/>
          <p:nvPr/>
        </p:nvCxnSpPr>
        <p:spPr>
          <a:xfrm>
            <a:off x="2135874" y="4394578"/>
            <a:ext cx="49404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84010CF-A894-4C3C-AAC8-9C3D238D3E4B}"/>
              </a:ext>
            </a:extLst>
          </p:cNvPr>
          <p:cNvCxnSpPr>
            <a:cxnSpLocks/>
          </p:cNvCxnSpPr>
          <p:nvPr/>
        </p:nvCxnSpPr>
        <p:spPr>
          <a:xfrm flipV="1">
            <a:off x="2135874" y="4394579"/>
            <a:ext cx="0" cy="411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5169AA6-ACB2-4B96-B7E1-F3EC2BB8C1FE}"/>
              </a:ext>
            </a:extLst>
          </p:cNvPr>
          <p:cNvCxnSpPr>
            <a:cxnSpLocks/>
          </p:cNvCxnSpPr>
          <p:nvPr/>
        </p:nvCxnSpPr>
        <p:spPr>
          <a:xfrm flipV="1">
            <a:off x="7076363" y="4394580"/>
            <a:ext cx="0" cy="411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1D8EDED-7710-4C8B-8C1A-4C4CBFAA5003}"/>
              </a:ext>
            </a:extLst>
          </p:cNvPr>
          <p:cNvCxnSpPr>
            <a:cxnSpLocks/>
          </p:cNvCxnSpPr>
          <p:nvPr/>
        </p:nvCxnSpPr>
        <p:spPr>
          <a:xfrm flipV="1">
            <a:off x="4471915" y="4053386"/>
            <a:ext cx="0" cy="34119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1273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4EEE8AD-1F4F-405C-8894-88736E7E92D9}"/>
              </a:ext>
            </a:extLst>
          </p:cNvPr>
          <p:cNvSpPr txBox="1">
            <a:spLocks noChangeArrowheads="1"/>
          </p:cNvSpPr>
          <p:nvPr/>
        </p:nvSpPr>
        <p:spPr bwMode="auto">
          <a:xfrm>
            <a:off x="2255521" y="275577"/>
            <a:ext cx="6151060" cy="121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800" b="1" dirty="0">
                <a:latin typeface="+mj-lt"/>
                <a:cs typeface="Calibri" panose="020F0502020204030204" pitchFamily="34" charset="0"/>
              </a:rPr>
              <a:t>Characteristics of women offered PrEP (n=9171) </a:t>
            </a:r>
          </a:p>
        </p:txBody>
      </p:sp>
      <p:graphicFrame>
        <p:nvGraphicFramePr>
          <p:cNvPr id="3" name="Table 2">
            <a:extLst>
              <a:ext uri="{FF2B5EF4-FFF2-40B4-BE49-F238E27FC236}">
                <a16:creationId xmlns:a16="http://schemas.microsoft.com/office/drawing/2014/main" id="{5D574BAE-295F-4B17-A64A-716B2BDC2030}"/>
              </a:ext>
            </a:extLst>
          </p:cNvPr>
          <p:cNvGraphicFramePr>
            <a:graphicFrameLocks noGrp="1"/>
          </p:cNvGraphicFramePr>
          <p:nvPr>
            <p:extLst>
              <p:ext uri="{D42A27DB-BD31-4B8C-83A1-F6EECF244321}">
                <p14:modId xmlns:p14="http://schemas.microsoft.com/office/powerpoint/2010/main" val="1547422671"/>
              </p:ext>
            </p:extLst>
          </p:nvPr>
        </p:nvGraphicFramePr>
        <p:xfrm>
          <a:off x="460480" y="1651819"/>
          <a:ext cx="8229601" cy="4188541"/>
        </p:xfrm>
        <a:graphic>
          <a:graphicData uri="http://schemas.openxmlformats.org/drawingml/2006/table">
            <a:tbl>
              <a:tblPr firstRow="1" bandRow="1">
                <a:tableStyleId>{16D9F66E-5EB9-4882-86FB-DCBF35E3C3E4}</a:tableStyleId>
              </a:tblPr>
              <a:tblGrid>
                <a:gridCol w="4940711">
                  <a:extLst>
                    <a:ext uri="{9D8B030D-6E8A-4147-A177-3AD203B41FA5}">
                      <a16:colId xmlns:a16="http://schemas.microsoft.com/office/drawing/2014/main" val="20000"/>
                    </a:ext>
                  </a:extLst>
                </a:gridCol>
                <a:gridCol w="3288890">
                  <a:extLst>
                    <a:ext uri="{9D8B030D-6E8A-4147-A177-3AD203B41FA5}">
                      <a16:colId xmlns:a16="http://schemas.microsoft.com/office/drawing/2014/main" val="3942976723"/>
                    </a:ext>
                  </a:extLst>
                </a:gridCol>
              </a:tblGrid>
              <a:tr h="562330">
                <a:tc gridSpan="2">
                  <a:txBody>
                    <a:bodyPr/>
                    <a:lstStyle/>
                    <a:p>
                      <a:pPr algn="r"/>
                      <a:r>
                        <a:rPr lang="en-GB" sz="2800" dirty="0">
                          <a:latin typeface="Arial" panose="020B0604020202020204" pitchFamily="34" charset="0"/>
                          <a:cs typeface="Arial" panose="020B0604020202020204" pitchFamily="34" charset="0"/>
                        </a:rPr>
                        <a:t>Median (IQR) or N (%)</a:t>
                      </a:r>
                    </a:p>
                  </a:txBody>
                  <a:tcPr marL="91474" marR="91474" marT="45904" marB="45904">
                    <a:lnB w="12700" cap="flat" cmpd="sng" algn="ctr">
                      <a:solidFill>
                        <a:schemeClr val="tx1"/>
                      </a:solidFill>
                      <a:prstDash val="solid"/>
                      <a:round/>
                      <a:headEnd type="none" w="med" len="med"/>
                      <a:tailEnd type="none" w="med" len="med"/>
                    </a:lnB>
                  </a:tcPr>
                </a:tc>
                <a:tc hMerge="1">
                  <a:txBody>
                    <a:bodyPr/>
                    <a:lstStyle/>
                    <a:p>
                      <a:endParaRPr lang="en-GB" sz="2400" dirty="0">
                        <a:latin typeface="Arial" panose="020B0604020202020204" pitchFamily="34" charset="0"/>
                        <a:cs typeface="Arial" panose="020B0604020202020204" pitchFamily="34" charset="0"/>
                      </a:endParaRPr>
                    </a:p>
                  </a:txBody>
                  <a:tcPr marL="91465" marR="91465" marT="45919" marB="45919"/>
                </a:tc>
                <a:extLst>
                  <a:ext uri="{0D108BD9-81ED-4DB2-BD59-A6C34878D82A}">
                    <a16:rowId xmlns:a16="http://schemas.microsoft.com/office/drawing/2014/main" val="10000"/>
                  </a:ext>
                </a:extLst>
              </a:tr>
              <a:tr h="562330">
                <a:tc>
                  <a:txBody>
                    <a:bodyPr/>
                    <a:lstStyle/>
                    <a:p>
                      <a:r>
                        <a:rPr lang="en-US" sz="2800" dirty="0">
                          <a:latin typeface="Arial" panose="020B0604020202020204" pitchFamily="34" charset="0"/>
                          <a:cs typeface="Arial" panose="020B0604020202020204" pitchFamily="34" charset="0"/>
                        </a:rPr>
                        <a:t>Age (years)</a:t>
                      </a:r>
                      <a:endParaRPr lang="en-GB" sz="2800" dirty="0">
                        <a:latin typeface="Arial" panose="020B0604020202020204" pitchFamily="34" charset="0"/>
                        <a:cs typeface="Arial" panose="020B0604020202020204" pitchFamily="34" charset="0"/>
                      </a:endParaRPr>
                    </a:p>
                  </a:txBody>
                  <a:tcPr marL="91474" marR="91474" marT="45904" marB="45904">
                    <a:lnT w="12700" cap="flat" cmpd="sng" algn="ctr">
                      <a:solidFill>
                        <a:schemeClr val="tx1"/>
                      </a:solidFill>
                      <a:prstDash val="solid"/>
                      <a:round/>
                      <a:headEnd type="none" w="med" len="med"/>
                      <a:tailEnd type="none" w="med" len="med"/>
                    </a:lnT>
                  </a:tcPr>
                </a:tc>
                <a:tc>
                  <a:txBody>
                    <a:bodyPr/>
                    <a:lstStyle/>
                    <a:p>
                      <a:pPr algn="r"/>
                      <a:r>
                        <a:rPr lang="en-GB" sz="2800" dirty="0">
                          <a:latin typeface="Arial" panose="020B0604020202020204" pitchFamily="34" charset="0"/>
                          <a:cs typeface="Arial" panose="020B0604020202020204" pitchFamily="34" charset="0"/>
                        </a:rPr>
                        <a:t>24 (21-28)</a:t>
                      </a:r>
                    </a:p>
                  </a:txBody>
                  <a:tcPr marL="91474" marR="91474" marT="45904" marB="45904">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62330">
                <a:tc>
                  <a:txBody>
                    <a:bodyPr/>
                    <a:lstStyle/>
                    <a:p>
                      <a:r>
                        <a:rPr lang="en-US" sz="2800" dirty="0">
                          <a:latin typeface="Arial" panose="020B0604020202020204" pitchFamily="34" charset="0"/>
                          <a:cs typeface="Arial" panose="020B0604020202020204" pitchFamily="34" charset="0"/>
                        </a:rPr>
                        <a:t>Age &lt;24 years</a:t>
                      </a:r>
                      <a:endParaRPr lang="en-GB" sz="2800" dirty="0">
                        <a:latin typeface="Arial" panose="020B0604020202020204" pitchFamily="34" charset="0"/>
                        <a:cs typeface="Arial" panose="020B0604020202020204" pitchFamily="34" charset="0"/>
                      </a:endParaRPr>
                    </a:p>
                  </a:txBody>
                  <a:tcPr marL="91474" marR="91474" marT="45904" marB="45904"/>
                </a:tc>
                <a:tc>
                  <a:txBody>
                    <a:bodyPr/>
                    <a:lstStyle/>
                    <a:p>
                      <a:pPr algn="r"/>
                      <a:r>
                        <a:rPr lang="en-GB" sz="2800" dirty="0">
                          <a:latin typeface="Arial" panose="020B0604020202020204" pitchFamily="34" charset="0"/>
                          <a:cs typeface="Arial" panose="020B0604020202020204" pitchFamily="34" charset="0"/>
                        </a:rPr>
                        <a:t>46%</a:t>
                      </a:r>
                    </a:p>
                  </a:txBody>
                  <a:tcPr marL="91474" marR="91474" marT="45904" marB="45904"/>
                </a:tc>
                <a:extLst>
                  <a:ext uri="{0D108BD9-81ED-4DB2-BD59-A6C34878D82A}">
                    <a16:rowId xmlns:a16="http://schemas.microsoft.com/office/drawing/2014/main" val="10002"/>
                  </a:ext>
                </a:extLst>
              </a:tr>
              <a:tr h="562330">
                <a:tc>
                  <a:txBody>
                    <a:bodyPr/>
                    <a:lstStyle/>
                    <a:p>
                      <a:r>
                        <a:rPr lang="en-US" sz="2800" dirty="0">
                          <a:latin typeface="Arial" panose="020B0604020202020204" pitchFamily="34" charset="0"/>
                          <a:cs typeface="Arial" panose="020B0604020202020204" pitchFamily="34" charset="0"/>
                        </a:rPr>
                        <a:t>Married</a:t>
                      </a:r>
                      <a:endParaRPr lang="en-GB" sz="2800" dirty="0">
                        <a:latin typeface="Arial" panose="020B0604020202020204" pitchFamily="34" charset="0"/>
                        <a:cs typeface="Arial" panose="020B0604020202020204" pitchFamily="34" charset="0"/>
                      </a:endParaRPr>
                    </a:p>
                  </a:txBody>
                  <a:tcPr marL="91474" marR="91474" marT="45904" marB="45904"/>
                </a:tc>
                <a:tc>
                  <a:txBody>
                    <a:bodyPr/>
                    <a:lstStyle/>
                    <a:p>
                      <a:pPr algn="r"/>
                      <a:r>
                        <a:rPr lang="en-GB" sz="2800" dirty="0">
                          <a:latin typeface="Arial" panose="020B0604020202020204" pitchFamily="34" charset="0"/>
                          <a:cs typeface="Arial" panose="020B0604020202020204" pitchFamily="34" charset="0"/>
                        </a:rPr>
                        <a:t>84%</a:t>
                      </a:r>
                    </a:p>
                  </a:txBody>
                  <a:tcPr marL="91474" marR="91474" marT="45904" marB="45904"/>
                </a:tc>
                <a:extLst>
                  <a:ext uri="{0D108BD9-81ED-4DB2-BD59-A6C34878D82A}">
                    <a16:rowId xmlns:a16="http://schemas.microsoft.com/office/drawing/2014/main" val="10003"/>
                  </a:ext>
                </a:extLst>
              </a:tr>
              <a:tr h="646407">
                <a:tc>
                  <a:txBody>
                    <a:bodyPr/>
                    <a:lstStyle/>
                    <a:p>
                      <a:r>
                        <a:rPr lang="en-GB" sz="2800" dirty="0">
                          <a:latin typeface="Arial" panose="020B0604020202020204" pitchFamily="34" charset="0"/>
                          <a:cs typeface="Arial" panose="020B0604020202020204" pitchFamily="34" charset="0"/>
                        </a:rPr>
                        <a:t>Partner HIV status unknown</a:t>
                      </a:r>
                    </a:p>
                  </a:txBody>
                  <a:tcPr marL="91474" marR="91474" marT="45904" marB="45904"/>
                </a:tc>
                <a:tc>
                  <a:txBody>
                    <a:bodyPr/>
                    <a:lstStyle/>
                    <a:p>
                      <a:pPr algn="r"/>
                      <a:r>
                        <a:rPr lang="en-GB" sz="2800" dirty="0">
                          <a:latin typeface="Arial" panose="020B0604020202020204" pitchFamily="34" charset="0"/>
                          <a:cs typeface="Arial" panose="020B0604020202020204" pitchFamily="34" charset="0"/>
                        </a:rPr>
                        <a:t>34%</a:t>
                      </a:r>
                    </a:p>
                  </a:txBody>
                  <a:tcPr marL="91474" marR="91474" marT="45904" marB="45904"/>
                </a:tc>
                <a:extLst>
                  <a:ext uri="{0D108BD9-81ED-4DB2-BD59-A6C34878D82A}">
                    <a16:rowId xmlns:a16="http://schemas.microsoft.com/office/drawing/2014/main" val="10006"/>
                  </a:ext>
                </a:extLst>
              </a:tr>
              <a:tr h="646407">
                <a:tc>
                  <a:txBody>
                    <a:bodyPr/>
                    <a:lstStyle/>
                    <a:p>
                      <a:r>
                        <a:rPr lang="en-GB" sz="2800" dirty="0">
                          <a:latin typeface="Arial" panose="020B0604020202020204" pitchFamily="34" charset="0"/>
                          <a:cs typeface="Arial" panose="020B0604020202020204" pitchFamily="34" charset="0"/>
                        </a:rPr>
                        <a:t>Gestational age (weeks)*</a:t>
                      </a:r>
                    </a:p>
                  </a:txBody>
                  <a:tcPr marL="91474" marR="91474" marT="45904" marB="45904"/>
                </a:tc>
                <a:tc>
                  <a:txBody>
                    <a:bodyPr/>
                    <a:lstStyle/>
                    <a:p>
                      <a:pPr algn="r"/>
                      <a:r>
                        <a:rPr lang="en-GB" sz="2800" dirty="0">
                          <a:latin typeface="Arial" panose="020B0604020202020204" pitchFamily="34" charset="0"/>
                          <a:cs typeface="Arial" panose="020B0604020202020204" pitchFamily="34" charset="0"/>
                        </a:rPr>
                        <a:t>26 (20-32)</a:t>
                      </a:r>
                    </a:p>
                  </a:txBody>
                  <a:tcPr marL="91474" marR="91474" marT="45904" marB="45904"/>
                </a:tc>
                <a:extLst>
                  <a:ext uri="{0D108BD9-81ED-4DB2-BD59-A6C34878D82A}">
                    <a16:rowId xmlns:a16="http://schemas.microsoft.com/office/drawing/2014/main" val="1245604918"/>
                  </a:ext>
                </a:extLst>
              </a:tr>
              <a:tr h="646407">
                <a:tc>
                  <a:txBody>
                    <a:bodyPr/>
                    <a:lstStyle/>
                    <a:p>
                      <a:r>
                        <a:rPr lang="en-GB" sz="2800" dirty="0">
                          <a:latin typeface="Arial" panose="020B0604020202020204" pitchFamily="34" charset="0"/>
                          <a:cs typeface="Arial" panose="020B0604020202020204" pitchFamily="34" charset="0"/>
                        </a:rPr>
                        <a:t>First antenatal care visit*</a:t>
                      </a:r>
                    </a:p>
                  </a:txBody>
                  <a:tcPr marL="91474" marR="91474" marT="45904" marB="45904"/>
                </a:tc>
                <a:tc>
                  <a:txBody>
                    <a:bodyPr/>
                    <a:lstStyle/>
                    <a:p>
                      <a:pPr algn="r"/>
                      <a:r>
                        <a:rPr lang="en-GB" sz="2800" dirty="0">
                          <a:latin typeface="Arial" panose="020B0604020202020204" pitchFamily="34" charset="0"/>
                          <a:cs typeface="Arial" panose="020B0604020202020204" pitchFamily="34" charset="0"/>
                        </a:rPr>
                        <a:t>45%</a:t>
                      </a:r>
                    </a:p>
                  </a:txBody>
                  <a:tcPr marL="91474" marR="91474" marT="45904" marB="45904"/>
                </a:tc>
                <a:extLst>
                  <a:ext uri="{0D108BD9-81ED-4DB2-BD59-A6C34878D82A}">
                    <a16:rowId xmlns:a16="http://schemas.microsoft.com/office/drawing/2014/main" val="1015074157"/>
                  </a:ext>
                </a:extLst>
              </a:tr>
            </a:tbl>
          </a:graphicData>
        </a:graphic>
      </p:graphicFrame>
      <p:sp>
        <p:nvSpPr>
          <p:cNvPr id="4" name="Text Box 2">
            <a:extLst>
              <a:ext uri="{FF2B5EF4-FFF2-40B4-BE49-F238E27FC236}">
                <a16:creationId xmlns:a16="http://schemas.microsoft.com/office/drawing/2014/main" id="{4945659B-9CE0-4F60-8B5D-4AD71286042B}"/>
              </a:ext>
            </a:extLst>
          </p:cNvPr>
          <p:cNvSpPr txBox="1">
            <a:spLocks noChangeArrowheads="1"/>
          </p:cNvSpPr>
          <p:nvPr/>
        </p:nvSpPr>
        <p:spPr bwMode="auto">
          <a:xfrm>
            <a:off x="564716" y="5963766"/>
            <a:ext cx="2975212"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gn="r">
              <a:lnSpc>
                <a:spcPct val="107000"/>
              </a:lnSpc>
              <a:spcAft>
                <a:spcPts val="10"/>
              </a:spcAft>
            </a:pPr>
            <a:r>
              <a:rPr lang="en-US" altLang="en-US" sz="1800" b="1" dirty="0">
                <a:latin typeface="+mj-lt"/>
                <a:cs typeface="Calibri" panose="020F0502020204030204" pitchFamily="34" charset="0"/>
              </a:rPr>
              <a:t>*Among pregnant clients</a:t>
            </a:r>
          </a:p>
        </p:txBody>
      </p:sp>
    </p:spTree>
    <p:extLst>
      <p:ext uri="{BB962C8B-B14F-4D97-AF65-F5344CB8AC3E}">
        <p14:creationId xmlns:p14="http://schemas.microsoft.com/office/powerpoint/2010/main" val="3887998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defTabSz="457200"/>
            <a:fld id="{3A0E1759-306F-4499-9FA8-5B5A3CB25293}" type="slidenum">
              <a:rPr lang="en-GB" smtClean="0">
                <a:solidFill>
                  <a:srgbClr val="1C1668"/>
                </a:solidFill>
              </a:rPr>
              <a:pPr defTabSz="457200"/>
              <a:t>14</a:t>
            </a:fld>
            <a:endParaRPr lang="en-GB" dirty="0">
              <a:solidFill>
                <a:srgbClr val="1C1668"/>
              </a:solidFill>
            </a:endParaRPr>
          </a:p>
        </p:txBody>
      </p:sp>
      <p:pic>
        <p:nvPicPr>
          <p:cNvPr id="5" name="Picture 4"/>
          <p:cNvPicPr>
            <a:picLocks noChangeAspect="1"/>
          </p:cNvPicPr>
          <p:nvPr/>
        </p:nvPicPr>
        <p:blipFill rotWithShape="1">
          <a:blip r:embed="rId3"/>
          <a:srcRect b="80866"/>
          <a:stretch/>
        </p:blipFill>
        <p:spPr>
          <a:xfrm>
            <a:off x="328246" y="-48121"/>
            <a:ext cx="8659444" cy="1297179"/>
          </a:xfrm>
          <a:prstGeom prst="rect">
            <a:avLst/>
          </a:prstGeom>
        </p:spPr>
      </p:pic>
      <p:pic>
        <p:nvPicPr>
          <p:cNvPr id="9" name="Picture 8"/>
          <p:cNvPicPr>
            <a:picLocks noChangeAspect="1"/>
          </p:cNvPicPr>
          <p:nvPr/>
        </p:nvPicPr>
        <p:blipFill>
          <a:blip r:embed="rId4"/>
          <a:stretch>
            <a:fillRect/>
          </a:stretch>
        </p:blipFill>
        <p:spPr>
          <a:xfrm>
            <a:off x="266911" y="2937517"/>
            <a:ext cx="8657070" cy="1170533"/>
          </a:xfrm>
          <a:prstGeom prst="rect">
            <a:avLst/>
          </a:prstGeom>
        </p:spPr>
      </p:pic>
      <p:pic>
        <p:nvPicPr>
          <p:cNvPr id="10" name="Picture 9"/>
          <p:cNvPicPr>
            <a:picLocks noChangeAspect="1"/>
          </p:cNvPicPr>
          <p:nvPr/>
        </p:nvPicPr>
        <p:blipFill>
          <a:blip r:embed="rId5"/>
          <a:stretch>
            <a:fillRect/>
          </a:stretch>
        </p:blipFill>
        <p:spPr>
          <a:xfrm>
            <a:off x="266911" y="4139360"/>
            <a:ext cx="8657070" cy="1158340"/>
          </a:xfrm>
          <a:prstGeom prst="rect">
            <a:avLst/>
          </a:prstGeom>
        </p:spPr>
      </p:pic>
      <p:pic>
        <p:nvPicPr>
          <p:cNvPr id="11" name="Picture 10"/>
          <p:cNvPicPr>
            <a:picLocks noChangeAspect="1"/>
          </p:cNvPicPr>
          <p:nvPr/>
        </p:nvPicPr>
        <p:blipFill>
          <a:blip r:embed="rId6"/>
          <a:stretch>
            <a:fillRect/>
          </a:stretch>
        </p:blipFill>
        <p:spPr>
          <a:xfrm>
            <a:off x="266911" y="5344482"/>
            <a:ext cx="8657070" cy="1280271"/>
          </a:xfrm>
          <a:prstGeom prst="rect">
            <a:avLst/>
          </a:prstGeom>
        </p:spPr>
      </p:pic>
      <p:pic>
        <p:nvPicPr>
          <p:cNvPr id="13" name="Content Placeholder 12"/>
          <p:cNvPicPr>
            <a:picLocks noGrp="1" noChangeAspect="1"/>
          </p:cNvPicPr>
          <p:nvPr>
            <p:ph idx="1"/>
          </p:nvPr>
        </p:nvPicPr>
        <p:blipFill>
          <a:blip r:embed="rId7"/>
          <a:stretch>
            <a:fillRect/>
          </a:stretch>
        </p:blipFill>
        <p:spPr>
          <a:xfrm>
            <a:off x="422031" y="1332350"/>
            <a:ext cx="8288215" cy="1570578"/>
          </a:xfrm>
          <a:prstGeom prst="rect">
            <a:avLst/>
          </a:prstGeom>
        </p:spPr>
      </p:pic>
    </p:spTree>
    <p:extLst>
      <p:ext uri="{BB962C8B-B14F-4D97-AF65-F5344CB8AC3E}">
        <p14:creationId xmlns:p14="http://schemas.microsoft.com/office/powerpoint/2010/main" val="250927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45CB48-10E4-4873-8D89-5D9D62549772}"/>
              </a:ext>
            </a:extLst>
          </p:cNvPr>
          <p:cNvGraphicFramePr>
            <a:graphicFrameLocks noGrp="1"/>
          </p:cNvGraphicFramePr>
          <p:nvPr>
            <p:extLst>
              <p:ext uri="{D42A27DB-BD31-4B8C-83A1-F6EECF244321}">
                <p14:modId xmlns:p14="http://schemas.microsoft.com/office/powerpoint/2010/main" val="2897550079"/>
              </p:ext>
            </p:extLst>
          </p:nvPr>
        </p:nvGraphicFramePr>
        <p:xfrm>
          <a:off x="575187" y="1696067"/>
          <a:ext cx="8244347" cy="4341279"/>
        </p:xfrm>
        <a:graphic>
          <a:graphicData uri="http://schemas.openxmlformats.org/drawingml/2006/table">
            <a:tbl>
              <a:tblPr firstRow="1" bandRow="1">
                <a:tableStyleId>{16D9F66E-5EB9-4882-86FB-DCBF35E3C3E4}</a:tableStyleId>
              </a:tblPr>
              <a:tblGrid>
                <a:gridCol w="5039669">
                  <a:extLst>
                    <a:ext uri="{9D8B030D-6E8A-4147-A177-3AD203B41FA5}">
                      <a16:colId xmlns:a16="http://schemas.microsoft.com/office/drawing/2014/main" val="20000"/>
                    </a:ext>
                  </a:extLst>
                </a:gridCol>
                <a:gridCol w="3204678">
                  <a:extLst>
                    <a:ext uri="{9D8B030D-6E8A-4147-A177-3AD203B41FA5}">
                      <a16:colId xmlns:a16="http://schemas.microsoft.com/office/drawing/2014/main" val="3942976723"/>
                    </a:ext>
                  </a:extLst>
                </a:gridCol>
              </a:tblGrid>
              <a:tr h="507078">
                <a:tc gridSpan="2">
                  <a:txBody>
                    <a:bodyPr/>
                    <a:lstStyle/>
                    <a:p>
                      <a:pPr algn="r"/>
                      <a:r>
                        <a:rPr lang="en-GB" sz="2800" dirty="0">
                          <a:latin typeface="Arial" panose="020B0604020202020204" pitchFamily="34" charset="0"/>
                          <a:cs typeface="Arial" panose="020B0604020202020204" pitchFamily="34" charset="0"/>
                        </a:rPr>
                        <a:t>Crude Odds Ratio (95% CI)</a:t>
                      </a:r>
                    </a:p>
                  </a:txBody>
                  <a:tcPr marL="91470" marR="91470" marT="45900" marB="45900">
                    <a:lnB w="12700" cap="flat" cmpd="sng" algn="ctr">
                      <a:solidFill>
                        <a:schemeClr val="tx1"/>
                      </a:solidFill>
                      <a:prstDash val="solid"/>
                      <a:round/>
                      <a:headEnd type="none" w="med" len="med"/>
                      <a:tailEnd type="none" w="med" len="med"/>
                    </a:lnB>
                  </a:tcPr>
                </a:tc>
                <a:tc hMerge="1">
                  <a:txBody>
                    <a:bodyPr/>
                    <a:lstStyle/>
                    <a:p>
                      <a:endParaRPr lang="en-GB" sz="2400" dirty="0">
                        <a:latin typeface="Arial" panose="020B0604020202020204" pitchFamily="34" charset="0"/>
                        <a:cs typeface="Arial" panose="020B0604020202020204" pitchFamily="34" charset="0"/>
                      </a:endParaRPr>
                    </a:p>
                  </a:txBody>
                  <a:tcPr marL="91465" marR="91465" marT="45919" marB="45919"/>
                </a:tc>
                <a:extLst>
                  <a:ext uri="{0D108BD9-81ED-4DB2-BD59-A6C34878D82A}">
                    <a16:rowId xmlns:a16="http://schemas.microsoft.com/office/drawing/2014/main" val="10000"/>
                  </a:ext>
                </a:extLst>
              </a:tr>
              <a:tr h="507078">
                <a:tc>
                  <a:txBody>
                    <a:bodyPr/>
                    <a:lstStyle/>
                    <a:p>
                      <a:r>
                        <a:rPr lang="en-GB" sz="2800" dirty="0">
                          <a:latin typeface="Arial" panose="020B0604020202020204" pitchFamily="34" charset="0"/>
                          <a:cs typeface="Arial" panose="020B0604020202020204" pitchFamily="34" charset="0"/>
                        </a:rPr>
                        <a:t>Transactional sex</a:t>
                      </a:r>
                      <a:r>
                        <a:rPr lang="en-US" sz="2800" baseline="30000" dirty="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marL="91470" marR="91470" marT="45900" marB="45900">
                    <a:lnT w="12700" cap="flat" cmpd="sng" algn="ctr">
                      <a:solidFill>
                        <a:schemeClr val="tx1"/>
                      </a:solidFill>
                      <a:prstDash val="solid"/>
                      <a:round/>
                      <a:headEnd type="none" w="med" len="med"/>
                      <a:tailEnd type="none" w="med" len="med"/>
                    </a:lnT>
                  </a:tcPr>
                </a:tc>
                <a:tc>
                  <a:txBody>
                    <a:bodyPr/>
                    <a:lstStyle/>
                    <a:p>
                      <a:pPr algn="l"/>
                      <a:r>
                        <a:rPr lang="en-GB" sz="2800" b="0" dirty="0">
                          <a:latin typeface="Arial" panose="020B0604020202020204" pitchFamily="34" charset="0"/>
                          <a:cs typeface="Arial" panose="020B0604020202020204" pitchFamily="34" charset="0"/>
                        </a:rPr>
                        <a:t>3.1 (1.4-6.8)</a:t>
                      </a:r>
                      <a:r>
                        <a:rPr lang="en-GB" sz="2800" b="0" dirty="0" smtClean="0">
                          <a:latin typeface="Arial" panose="020B0604020202020204" pitchFamily="34" charset="0"/>
                          <a:cs typeface="Arial" panose="020B0604020202020204" pitchFamily="34" charset="0"/>
                        </a:rPr>
                        <a:t>*</a:t>
                      </a:r>
                    </a:p>
                  </a:txBody>
                  <a:tcPr marL="91470" marR="91470" marT="45900" marB="459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507078">
                <a:tc>
                  <a:txBody>
                    <a:bodyPr/>
                    <a:lstStyle/>
                    <a:p>
                      <a:r>
                        <a:rPr lang="en-US" sz="2800" dirty="0">
                          <a:latin typeface="Arial" panose="020B0604020202020204" pitchFamily="34" charset="0"/>
                          <a:cs typeface="Arial" panose="020B0604020202020204" pitchFamily="34" charset="0"/>
                        </a:rPr>
                        <a:t>Diagnosed with STI</a:t>
                      </a:r>
                      <a:r>
                        <a:rPr lang="en-US" sz="2800" baseline="30000" dirty="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3.0 (1.5-6.0)*</a:t>
                      </a:r>
                    </a:p>
                  </a:txBody>
                  <a:tcPr marL="91470" marR="91470" marT="45900" marB="45900"/>
                </a:tc>
                <a:extLst>
                  <a:ext uri="{0D108BD9-81ED-4DB2-BD59-A6C34878D82A}">
                    <a16:rowId xmlns:a16="http://schemas.microsoft.com/office/drawing/2014/main" val="10003"/>
                  </a:ext>
                </a:extLst>
              </a:tr>
              <a:tr h="507078">
                <a:tc>
                  <a:txBody>
                    <a:bodyPr/>
                    <a:lstStyle/>
                    <a:p>
                      <a:r>
                        <a:rPr lang="en-US" sz="2800" dirty="0">
                          <a:latin typeface="Arial" panose="020B0604020202020204" pitchFamily="34" charset="0"/>
                          <a:cs typeface="Arial" panose="020B0604020202020204" pitchFamily="34" charset="0"/>
                        </a:rPr>
                        <a:t>Forced to have sex</a:t>
                      </a:r>
                      <a:r>
                        <a:rPr lang="en-US" sz="2800" baseline="30000" dirty="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4.7 (2.4-9.3)**</a:t>
                      </a:r>
                    </a:p>
                  </a:txBody>
                  <a:tcPr marL="91470" marR="91470" marT="45900" marB="45900"/>
                </a:tc>
                <a:extLst>
                  <a:ext uri="{0D108BD9-81ED-4DB2-BD59-A6C34878D82A}">
                    <a16:rowId xmlns:a16="http://schemas.microsoft.com/office/drawing/2014/main" val="10004"/>
                  </a:ext>
                </a:extLst>
              </a:tr>
              <a:tr h="507078">
                <a:tc>
                  <a:txBody>
                    <a:bodyPr/>
                    <a:lstStyle/>
                    <a:p>
                      <a:r>
                        <a:rPr lang="en-GB" sz="2800" dirty="0">
                          <a:latin typeface="Arial" panose="020B0604020202020204" pitchFamily="34" charset="0"/>
                          <a:cs typeface="Arial" panose="020B0604020202020204" pitchFamily="34" charset="0"/>
                        </a:rPr>
                        <a:t>Experienced IPV</a:t>
                      </a:r>
                      <a:r>
                        <a:rPr lang="en-US" sz="2800" baseline="30000" dirty="0">
                          <a:latin typeface="Arial" panose="020B0604020202020204" pitchFamily="34" charset="0"/>
                          <a:cs typeface="Arial" panose="020B0604020202020204" pitchFamily="34" charset="0"/>
                        </a:rPr>
                        <a:t>1</a:t>
                      </a:r>
                      <a:endParaRPr lang="en-GB" sz="2800" dirty="0">
                        <a:latin typeface="Arial" panose="020B0604020202020204" pitchFamily="34" charset="0"/>
                        <a:cs typeface="Arial" panose="020B0604020202020204" pitchFamily="34" charset="0"/>
                      </a:endParaRP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3.2 (1.4-7.2)*</a:t>
                      </a:r>
                    </a:p>
                  </a:txBody>
                  <a:tcPr marL="91470" marR="91470" marT="45900" marB="45900"/>
                </a:tc>
                <a:extLst>
                  <a:ext uri="{0D108BD9-81ED-4DB2-BD59-A6C34878D82A}">
                    <a16:rowId xmlns:a16="http://schemas.microsoft.com/office/drawing/2014/main" val="10005"/>
                  </a:ext>
                </a:extLst>
              </a:tr>
              <a:tr h="582893">
                <a:tc>
                  <a:txBody>
                    <a:bodyPr/>
                    <a:lstStyle/>
                    <a:p>
                      <a:r>
                        <a:rPr lang="en-GB" sz="2800" dirty="0">
                          <a:latin typeface="Arial" panose="020B0604020202020204" pitchFamily="34" charset="0"/>
                          <a:cs typeface="Arial" panose="020B0604020202020204" pitchFamily="34" charset="0"/>
                        </a:rPr>
                        <a:t>Partner HIV status unknown</a:t>
                      </a: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3.7 (2.8-4.9)**</a:t>
                      </a:r>
                    </a:p>
                  </a:txBody>
                  <a:tcPr marL="91470" marR="91470" marT="45900" marB="45900"/>
                </a:tc>
                <a:extLst>
                  <a:ext uri="{0D108BD9-81ED-4DB2-BD59-A6C34878D82A}">
                    <a16:rowId xmlns:a16="http://schemas.microsoft.com/office/drawing/2014/main" val="10006"/>
                  </a:ext>
                </a:extLst>
              </a:tr>
              <a:tr h="582893">
                <a:tc>
                  <a:txBody>
                    <a:bodyPr/>
                    <a:lstStyle/>
                    <a:p>
                      <a:r>
                        <a:rPr lang="en-GB" sz="2800" dirty="0">
                          <a:latin typeface="Arial" panose="020B0604020202020204" pitchFamily="34" charset="0"/>
                          <a:cs typeface="Arial" panose="020B0604020202020204" pitchFamily="34" charset="0"/>
                        </a:rPr>
                        <a:t>Age &lt;24 years</a:t>
                      </a: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1.2 (1.1-1.4)*</a:t>
                      </a:r>
                    </a:p>
                  </a:txBody>
                  <a:tcPr marL="91470" marR="91470" marT="45900" marB="45900"/>
                </a:tc>
                <a:extLst>
                  <a:ext uri="{0D108BD9-81ED-4DB2-BD59-A6C34878D82A}">
                    <a16:rowId xmlns:a16="http://schemas.microsoft.com/office/drawing/2014/main" val="2685504826"/>
                  </a:ext>
                </a:extLst>
              </a:tr>
              <a:tr h="582893">
                <a:tc>
                  <a:txBody>
                    <a:bodyPr/>
                    <a:lstStyle/>
                    <a:p>
                      <a:r>
                        <a:rPr lang="en-GB" sz="2800" dirty="0">
                          <a:latin typeface="Arial" panose="020B0604020202020204" pitchFamily="34" charset="0"/>
                          <a:cs typeface="Arial" panose="020B0604020202020204" pitchFamily="34" charset="0"/>
                        </a:rPr>
                        <a:t>Postpartum (vs pregnant)</a:t>
                      </a:r>
                    </a:p>
                  </a:txBody>
                  <a:tcPr marL="91470" marR="91470" marT="45900" marB="45900"/>
                </a:tc>
                <a:tc>
                  <a:txBody>
                    <a:bodyPr/>
                    <a:lstStyle/>
                    <a:p>
                      <a:pPr algn="l"/>
                      <a:r>
                        <a:rPr lang="en-GB" sz="2800" b="0" dirty="0">
                          <a:latin typeface="Arial" panose="020B0604020202020204" pitchFamily="34" charset="0"/>
                          <a:cs typeface="Arial" panose="020B0604020202020204" pitchFamily="34" charset="0"/>
                        </a:rPr>
                        <a:t>1.5 (1.0-2.1)*</a:t>
                      </a:r>
                    </a:p>
                  </a:txBody>
                  <a:tcPr marL="91470" marR="91470" marT="45900" marB="45900"/>
                </a:tc>
                <a:extLst>
                  <a:ext uri="{0D108BD9-81ED-4DB2-BD59-A6C34878D82A}">
                    <a16:rowId xmlns:a16="http://schemas.microsoft.com/office/drawing/2014/main" val="1734195331"/>
                  </a:ext>
                </a:extLst>
              </a:tr>
            </a:tbl>
          </a:graphicData>
        </a:graphic>
      </p:graphicFrame>
      <p:sp>
        <p:nvSpPr>
          <p:cNvPr id="3" name="Rectangle 2">
            <a:extLst>
              <a:ext uri="{FF2B5EF4-FFF2-40B4-BE49-F238E27FC236}">
                <a16:creationId xmlns:a16="http://schemas.microsoft.com/office/drawing/2014/main" id="{5E776F31-B5EB-46A7-8679-596EDE4C5741}"/>
              </a:ext>
            </a:extLst>
          </p:cNvPr>
          <p:cNvSpPr/>
          <p:nvPr/>
        </p:nvSpPr>
        <p:spPr>
          <a:xfrm>
            <a:off x="2122226" y="233582"/>
            <a:ext cx="6573836" cy="519886"/>
          </a:xfrm>
          <a:prstGeom prst="rect">
            <a:avLst/>
          </a:prstGeom>
        </p:spPr>
        <p:txBody>
          <a:bodyPr wrap="square">
            <a:spAutoFit/>
          </a:bodyPr>
          <a:lstStyle/>
          <a:p>
            <a:pPr>
              <a:lnSpc>
                <a:spcPct val="107000"/>
              </a:lnSpc>
              <a:spcAft>
                <a:spcPts val="10"/>
              </a:spcAft>
            </a:pPr>
            <a:r>
              <a:rPr lang="en-US" altLang="en-US" sz="2800" b="1" dirty="0">
                <a:cs typeface="Calibri" panose="020F0502020204030204" pitchFamily="34" charset="0"/>
              </a:rPr>
              <a:t>Correlates of PrEP initiation (n=9171) </a:t>
            </a:r>
          </a:p>
        </p:txBody>
      </p:sp>
      <p:sp>
        <p:nvSpPr>
          <p:cNvPr id="6" name="Text Box 2">
            <a:extLst>
              <a:ext uri="{FF2B5EF4-FFF2-40B4-BE49-F238E27FC236}">
                <a16:creationId xmlns:a16="http://schemas.microsoft.com/office/drawing/2014/main" id="{3D8EBB6A-2505-4136-9473-9F1486431A30}"/>
              </a:ext>
            </a:extLst>
          </p:cNvPr>
          <p:cNvSpPr txBox="1">
            <a:spLocks noChangeArrowheads="1"/>
          </p:cNvSpPr>
          <p:nvPr/>
        </p:nvSpPr>
        <p:spPr bwMode="auto">
          <a:xfrm>
            <a:off x="777123" y="6145985"/>
            <a:ext cx="5964071" cy="458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sz="1800" dirty="0">
                <a:cs typeface="Arial" panose="020B0604020202020204" pitchFamily="34" charset="0"/>
              </a:rPr>
              <a:t>*p&lt;0.05; **p&lt;0.001; </a:t>
            </a:r>
            <a:r>
              <a:rPr lang="en-US" sz="1800" baseline="30000" dirty="0">
                <a:cs typeface="Arial" panose="020B0604020202020204" pitchFamily="34" charset="0"/>
              </a:rPr>
              <a:t>1 </a:t>
            </a:r>
            <a:r>
              <a:rPr lang="en-US" sz="1800" dirty="0">
                <a:cs typeface="Arial" panose="020B0604020202020204" pitchFamily="34" charset="0"/>
              </a:rPr>
              <a:t>In the last 6 months</a:t>
            </a:r>
            <a:endParaRPr lang="en-US" altLang="en-US" sz="1800" b="1" dirty="0">
              <a:latin typeface="+mj-lt"/>
              <a:cs typeface="Calibri" panose="020F0502020204030204" pitchFamily="34" charset="0"/>
            </a:endParaRPr>
          </a:p>
        </p:txBody>
      </p:sp>
    </p:spTree>
    <p:extLst>
      <p:ext uri="{BB962C8B-B14F-4D97-AF65-F5344CB8AC3E}">
        <p14:creationId xmlns:p14="http://schemas.microsoft.com/office/powerpoint/2010/main" val="2595104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776F31-B5EB-46A7-8679-596EDE4C5741}"/>
              </a:ext>
            </a:extLst>
          </p:cNvPr>
          <p:cNvSpPr/>
          <p:nvPr/>
        </p:nvSpPr>
        <p:spPr>
          <a:xfrm>
            <a:off x="2122225" y="11270"/>
            <a:ext cx="7021775" cy="1475404"/>
          </a:xfrm>
          <a:prstGeom prst="rect">
            <a:avLst/>
          </a:prstGeom>
        </p:spPr>
        <p:txBody>
          <a:bodyPr wrap="square">
            <a:spAutoFit/>
          </a:bodyPr>
          <a:lstStyle/>
          <a:p>
            <a:pPr>
              <a:lnSpc>
                <a:spcPct val="107000"/>
              </a:lnSpc>
              <a:spcAft>
                <a:spcPts val="10"/>
              </a:spcAft>
            </a:pPr>
            <a:r>
              <a:rPr lang="en-US" altLang="en-US" sz="2800" b="1" dirty="0">
                <a:cs typeface="Calibri" panose="020F0502020204030204" pitchFamily="34" charset="0"/>
              </a:rPr>
              <a:t>Reasons for not initiating PrEP among non-initiators with risk factors for HIV (n=2092)</a:t>
            </a:r>
          </a:p>
        </p:txBody>
      </p:sp>
      <p:sp>
        <p:nvSpPr>
          <p:cNvPr id="6" name="Text Box 2">
            <a:extLst>
              <a:ext uri="{FF2B5EF4-FFF2-40B4-BE49-F238E27FC236}">
                <a16:creationId xmlns:a16="http://schemas.microsoft.com/office/drawing/2014/main" id="{138EE1BD-6921-4815-9EA7-3D789C74261A}"/>
              </a:ext>
            </a:extLst>
          </p:cNvPr>
          <p:cNvSpPr txBox="1">
            <a:spLocks noChangeArrowheads="1"/>
          </p:cNvSpPr>
          <p:nvPr/>
        </p:nvSpPr>
        <p:spPr bwMode="auto">
          <a:xfrm>
            <a:off x="985143" y="6145985"/>
            <a:ext cx="2975212"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gn="r">
              <a:lnSpc>
                <a:spcPct val="107000"/>
              </a:lnSpc>
              <a:spcAft>
                <a:spcPts val="10"/>
              </a:spcAft>
            </a:pPr>
            <a:r>
              <a:rPr lang="en-US" altLang="en-US" sz="1800" b="1" dirty="0">
                <a:latin typeface="+mj-lt"/>
                <a:cs typeface="Calibri" panose="020F0502020204030204" pitchFamily="34" charset="0"/>
              </a:rPr>
              <a:t>*Among pregnant clients</a:t>
            </a:r>
          </a:p>
        </p:txBody>
      </p:sp>
      <p:graphicFrame>
        <p:nvGraphicFramePr>
          <p:cNvPr id="7" name="Chart 6">
            <a:extLst>
              <a:ext uri="{FF2B5EF4-FFF2-40B4-BE49-F238E27FC236}">
                <a16:creationId xmlns:a16="http://schemas.microsoft.com/office/drawing/2014/main" id="{26B7A7CF-7BEA-B041-B7A2-C4B258F57FE1}"/>
              </a:ext>
            </a:extLst>
          </p:cNvPr>
          <p:cNvGraphicFramePr>
            <a:graphicFrameLocks/>
          </p:cNvGraphicFramePr>
          <p:nvPr>
            <p:extLst>
              <p:ext uri="{D42A27DB-BD31-4B8C-83A1-F6EECF244321}">
                <p14:modId xmlns:p14="http://schemas.microsoft.com/office/powerpoint/2010/main" val="1736857467"/>
              </p:ext>
            </p:extLst>
          </p:nvPr>
        </p:nvGraphicFramePr>
        <p:xfrm>
          <a:off x="-348590" y="1585547"/>
          <a:ext cx="9670720" cy="4635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7284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800" b="1" dirty="0">
                <a:latin typeface="+mj-lt"/>
                <a:cs typeface="Calibri" panose="020F0502020204030204" pitchFamily="34" charset="0"/>
              </a:rPr>
              <a:t>Conclusions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22831" y="1593283"/>
            <a:ext cx="5924008" cy="3929235"/>
          </a:xfrm>
        </p:spPr>
        <p:txBody>
          <a:bodyPr>
            <a:noAutofit/>
          </a:bodyPr>
          <a:lstStyle/>
          <a:p>
            <a:pPr>
              <a:buClr>
                <a:srgbClr val="FF0000"/>
              </a:buClr>
            </a:pPr>
            <a:r>
              <a:rPr lang="en-US" sz="2600" dirty="0" smtClean="0"/>
              <a:t>1 in 5 pregnant &amp; </a:t>
            </a:r>
            <a:r>
              <a:rPr lang="en-US" sz="2600" dirty="0"/>
              <a:t>postpartum women </a:t>
            </a:r>
            <a:r>
              <a:rPr lang="en-US" sz="2600" dirty="0" smtClean="0"/>
              <a:t> accepted </a:t>
            </a:r>
            <a:r>
              <a:rPr lang="en-US" sz="2600" dirty="0"/>
              <a:t>PrEP</a:t>
            </a:r>
          </a:p>
          <a:p>
            <a:pPr>
              <a:buClr>
                <a:srgbClr val="FF0000"/>
              </a:buClr>
            </a:pPr>
            <a:endParaRPr lang="en-US" sz="2600" dirty="0"/>
          </a:p>
          <a:p>
            <a:pPr>
              <a:buClr>
                <a:srgbClr val="FF0000"/>
              </a:buClr>
            </a:pPr>
            <a:r>
              <a:rPr lang="en-US" sz="2600" dirty="0"/>
              <a:t>PrEP initiators were more likely to have HIV risk factors</a:t>
            </a:r>
          </a:p>
          <a:p>
            <a:pPr>
              <a:buClr>
                <a:srgbClr val="FF0000"/>
              </a:buClr>
            </a:pPr>
            <a:endParaRPr lang="en-US" sz="2600" dirty="0"/>
          </a:p>
          <a:p>
            <a:pPr>
              <a:buClr>
                <a:srgbClr val="FF0000"/>
              </a:buClr>
            </a:pPr>
            <a:r>
              <a:rPr lang="en-US" sz="2600" dirty="0"/>
              <a:t>IPV or fear of effects on babies were infrequently reported as barriers</a:t>
            </a:r>
          </a:p>
          <a:p>
            <a:pPr>
              <a:buClr>
                <a:srgbClr val="FF0000"/>
              </a:buClr>
            </a:pPr>
            <a:endParaRPr lang="en-US" sz="2600" dirty="0"/>
          </a:p>
          <a:p>
            <a:pPr>
              <a:buClr>
                <a:srgbClr val="FF0000"/>
              </a:buClr>
            </a:pPr>
            <a:r>
              <a:rPr lang="en-US" sz="2600" dirty="0"/>
              <a:t>One third had a partner of unknown HIV status</a:t>
            </a:r>
          </a:p>
          <a:p>
            <a:pPr>
              <a:buClr>
                <a:srgbClr val="FF0000"/>
              </a:buClr>
            </a:pPr>
            <a:endParaRPr lang="en-US" sz="2400" dirty="0"/>
          </a:p>
        </p:txBody>
      </p:sp>
      <p:pic>
        <p:nvPicPr>
          <p:cNvPr id="2" name="Picture 1"/>
          <p:cNvPicPr>
            <a:picLocks noChangeAspect="1"/>
          </p:cNvPicPr>
          <p:nvPr/>
        </p:nvPicPr>
        <p:blipFill>
          <a:blip r:embed="rId3"/>
          <a:stretch>
            <a:fillRect/>
          </a:stretch>
        </p:blipFill>
        <p:spPr>
          <a:xfrm>
            <a:off x="6137504" y="2176272"/>
            <a:ext cx="2659024" cy="3761411"/>
          </a:xfrm>
          <a:prstGeom prst="rect">
            <a:avLst/>
          </a:prstGeom>
        </p:spPr>
      </p:pic>
    </p:spTree>
    <p:extLst>
      <p:ext uri="{BB962C8B-B14F-4D97-AF65-F5344CB8AC3E}">
        <p14:creationId xmlns:p14="http://schemas.microsoft.com/office/powerpoint/2010/main" val="3131435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15833"/>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2800" b="1" dirty="0">
                <a:latin typeface="+mj-lt"/>
                <a:cs typeface="Calibri" panose="020F0502020204030204" pitchFamily="34" charset="0"/>
              </a:rPr>
              <a:t>Implications  </a:t>
            </a:r>
          </a:p>
        </p:txBody>
      </p:sp>
      <p:sp>
        <p:nvSpPr>
          <p:cNvPr id="7" name="Content Placeholder 2">
            <a:extLst>
              <a:ext uri="{FF2B5EF4-FFF2-40B4-BE49-F238E27FC236}">
                <a16:creationId xmlns:a16="http://schemas.microsoft.com/office/drawing/2014/main" id="{F6D7676A-6BEB-4259-8EAA-31587690D934}"/>
              </a:ext>
            </a:extLst>
          </p:cNvPr>
          <p:cNvSpPr>
            <a:spLocks noGrp="1"/>
          </p:cNvSpPr>
          <p:nvPr>
            <p:ph idx="1"/>
          </p:nvPr>
        </p:nvSpPr>
        <p:spPr>
          <a:xfrm>
            <a:off x="87875" y="1610436"/>
            <a:ext cx="4235061" cy="4731731"/>
          </a:xfrm>
        </p:spPr>
        <p:txBody>
          <a:bodyPr>
            <a:normAutofit/>
          </a:bodyPr>
          <a:lstStyle/>
          <a:p>
            <a:pPr>
              <a:buClr>
                <a:srgbClr val="FF0000"/>
              </a:buClr>
            </a:pPr>
            <a:r>
              <a:rPr lang="en-US" sz="2800" dirty="0"/>
              <a:t>Routine MCH clinics are an important platform for PrEP delivery</a:t>
            </a:r>
          </a:p>
          <a:p>
            <a:pPr>
              <a:buClr>
                <a:srgbClr val="FF0000"/>
              </a:buClr>
            </a:pPr>
            <a:endParaRPr lang="en-US" sz="2800" dirty="0"/>
          </a:p>
          <a:p>
            <a:pPr>
              <a:buClr>
                <a:srgbClr val="FF0000"/>
              </a:buClr>
            </a:pPr>
            <a:endParaRPr lang="en-US" sz="2800" dirty="0"/>
          </a:p>
          <a:p>
            <a:pPr>
              <a:buClr>
                <a:srgbClr val="FF0000"/>
              </a:buClr>
            </a:pPr>
            <a:r>
              <a:rPr lang="en-US" sz="2800" dirty="0"/>
              <a:t>Innovations are needed to increase knowledge of male partner HIV status</a:t>
            </a:r>
          </a:p>
        </p:txBody>
      </p:sp>
      <p:pic>
        <p:nvPicPr>
          <p:cNvPr id="2" name="Picture 1"/>
          <p:cNvPicPr>
            <a:picLocks noChangeAspect="1"/>
          </p:cNvPicPr>
          <p:nvPr/>
        </p:nvPicPr>
        <p:blipFill>
          <a:blip r:embed="rId3"/>
          <a:stretch>
            <a:fillRect/>
          </a:stretch>
        </p:blipFill>
        <p:spPr>
          <a:xfrm>
            <a:off x="4571999" y="2062408"/>
            <a:ext cx="4224529" cy="3171258"/>
          </a:xfrm>
          <a:prstGeom prst="rect">
            <a:avLst/>
          </a:prstGeom>
        </p:spPr>
      </p:pic>
    </p:spTree>
    <p:extLst>
      <p:ext uri="{BB962C8B-B14F-4D97-AF65-F5344CB8AC3E}">
        <p14:creationId xmlns:p14="http://schemas.microsoft.com/office/powerpoint/2010/main" val="3099692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0" tIns="0" rIns="0" bIns="0" rtlCol="0">
            <a:normAutofit/>
          </a:bodyPr>
          <a:lstStyle/>
          <a:p>
            <a:pPr>
              <a:buClr>
                <a:srgbClr val="FF0000"/>
              </a:buClr>
            </a:pPr>
            <a:r>
              <a:rPr lang="en-US" sz="2800" dirty="0"/>
              <a:t>Adherence to PrEP </a:t>
            </a:r>
          </a:p>
          <a:p>
            <a:pPr>
              <a:buClr>
                <a:srgbClr val="FF0000"/>
              </a:buClr>
            </a:pPr>
            <a:r>
              <a:rPr lang="en-US" sz="2800" dirty="0"/>
              <a:t>Rates and reasons for discontinuing PrEP</a:t>
            </a:r>
          </a:p>
          <a:p>
            <a:pPr>
              <a:buClr>
                <a:srgbClr val="FF0000"/>
              </a:buClr>
            </a:pPr>
            <a:endParaRPr lang="en-US" sz="2800" dirty="0"/>
          </a:p>
          <a:p>
            <a:pPr>
              <a:buClr>
                <a:srgbClr val="FF0000"/>
              </a:buClr>
            </a:pPr>
            <a:endParaRPr lang="en-US" sz="2800" dirty="0"/>
          </a:p>
        </p:txBody>
      </p:sp>
      <p:sp>
        <p:nvSpPr>
          <p:cNvPr id="3" name="Title 2"/>
          <p:cNvSpPr>
            <a:spLocks noGrp="1"/>
          </p:cNvSpPr>
          <p:nvPr>
            <p:ph type="title"/>
          </p:nvPr>
        </p:nvSpPr>
        <p:spPr>
          <a:noFill/>
          <a:ln>
            <a:noFill/>
          </a:ln>
        </p:spPr>
        <p:txBody>
          <a:bodyPr>
            <a:noAutofit/>
          </a:bodyPr>
          <a:lstStyle/>
          <a:p>
            <a:pPr>
              <a:lnSpc>
                <a:spcPct val="107000"/>
              </a:lnSpc>
              <a:spcAft>
                <a:spcPts val="10"/>
              </a:spcAft>
            </a:pPr>
            <a:r>
              <a:rPr lang="en-US" sz="2800" b="1" dirty="0">
                <a:latin typeface="+mj-lt"/>
                <a:ea typeface="ＭＳ Ｐゴシック" panose="020B0600070205080204" pitchFamily="34" charset="-128"/>
                <a:cs typeface="Calibri" panose="020F0502020204030204" pitchFamily="34" charset="0"/>
              </a:rPr>
              <a:t>Ongoing analysis</a:t>
            </a:r>
          </a:p>
        </p:txBody>
      </p:sp>
    </p:spTree>
    <p:extLst>
      <p:ext uri="{BB962C8B-B14F-4D97-AF65-F5344CB8AC3E}">
        <p14:creationId xmlns:p14="http://schemas.microsoft.com/office/powerpoint/2010/main" val="1115767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59503B2-C7C3-4297-AA72-1C0F266B9F20}"/>
              </a:ext>
            </a:extLst>
          </p:cNvPr>
          <p:cNvSpPr txBox="1"/>
          <p:nvPr/>
        </p:nvSpPr>
        <p:spPr>
          <a:xfrm>
            <a:off x="357754" y="6309330"/>
            <a:ext cx="7765166" cy="276999"/>
          </a:xfrm>
          <a:prstGeom prst="rect">
            <a:avLst/>
          </a:prstGeom>
          <a:noFill/>
        </p:spPr>
        <p:txBody>
          <a:bodyPr wrap="square" rtlCol="0">
            <a:spAutoFit/>
          </a:bodyPr>
          <a:lstStyle/>
          <a:p>
            <a:pPr marL="342900" indent="-342900" algn="r"/>
            <a:r>
              <a:rPr lang="en-US" sz="1200" dirty="0">
                <a:latin typeface="Arial" panose="020B0604020202020204" pitchFamily="34" charset="0"/>
                <a:cs typeface="Arial" panose="020B0604020202020204" pitchFamily="34" charset="0"/>
              </a:rPr>
              <a:t>Drake et al (2014); Shannon et al (2015); Kimani et al (2008); Baeten et al (2014</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Msuya</a:t>
            </a:r>
            <a:r>
              <a:rPr lang="en-US" sz="1200" dirty="0" smtClean="0">
                <a:latin typeface="Arial" panose="020B0604020202020204" pitchFamily="34" charset="0"/>
                <a:cs typeface="Arial" panose="020B0604020202020204" pitchFamily="34" charset="0"/>
              </a:rPr>
              <a:t> 2008</a:t>
            </a:r>
            <a:endParaRPr lang="en-US" sz="1200" dirty="0">
              <a:latin typeface="Arial" panose="020B0604020202020204" pitchFamily="34" charset="0"/>
              <a:cs typeface="Arial" panose="020B0604020202020204" pitchFamily="34" charset="0"/>
            </a:endParaRPr>
          </a:p>
        </p:txBody>
      </p:sp>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123441" y="372874"/>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HIV incidence is high among </a:t>
            </a:r>
          </a:p>
          <a:p>
            <a:pPr>
              <a:lnSpc>
                <a:spcPct val="107000"/>
              </a:lnSpc>
              <a:spcAft>
                <a:spcPts val="10"/>
              </a:spcAft>
            </a:pPr>
            <a:r>
              <a:rPr lang="en-US" altLang="en-US" sz="3200" b="1" dirty="0">
                <a:latin typeface="+mj-lt"/>
                <a:cs typeface="Calibri" panose="020F0502020204030204" pitchFamily="34" charset="0"/>
              </a:rPr>
              <a:t>pregnant &amp;</a:t>
            </a:r>
            <a:r>
              <a:rPr lang="en-US" altLang="en-US" sz="3200" b="1" dirty="0" smtClean="0">
                <a:latin typeface="+mj-lt"/>
                <a:cs typeface="Calibri" panose="020F0502020204030204" pitchFamily="34" charset="0"/>
              </a:rPr>
              <a:t> </a:t>
            </a:r>
            <a:r>
              <a:rPr lang="en-US" altLang="en-US" sz="3200" b="1" dirty="0">
                <a:latin typeface="+mj-lt"/>
                <a:cs typeface="Calibri" panose="020F0502020204030204" pitchFamily="34" charset="0"/>
              </a:rPr>
              <a:t>postpartum women </a:t>
            </a:r>
          </a:p>
        </p:txBody>
      </p:sp>
      <p:sp>
        <p:nvSpPr>
          <p:cNvPr id="12" name="Content Placeholder 1"/>
          <p:cNvSpPr>
            <a:spLocks noGrp="1"/>
          </p:cNvSpPr>
          <p:nvPr>
            <p:ph idx="1"/>
          </p:nvPr>
        </p:nvSpPr>
        <p:spPr>
          <a:xfrm>
            <a:off x="4311592" y="1596135"/>
            <a:ext cx="4668833" cy="4792133"/>
          </a:xfrm>
        </p:spPr>
        <p:txBody>
          <a:bodyPr>
            <a:normAutofit fontScale="92500" lnSpcReduction="10000"/>
          </a:bodyPr>
          <a:lstStyle/>
          <a:p>
            <a:pPr>
              <a:buClr>
                <a:srgbClr val="FF0000"/>
              </a:buClr>
              <a:buFont typeface="Arial" panose="020B0604020202020204" pitchFamily="34" charset="0"/>
              <a:buChar char="•"/>
            </a:pPr>
            <a:r>
              <a:rPr lang="en-US" sz="2800" dirty="0"/>
              <a:t>HIV incidence similar to other </a:t>
            </a:r>
            <a:r>
              <a:rPr lang="en-US" sz="2800" dirty="0" smtClean="0"/>
              <a:t>high risk groups</a:t>
            </a:r>
          </a:p>
          <a:p>
            <a:pPr>
              <a:buClr>
                <a:srgbClr val="FF0000"/>
              </a:buClr>
              <a:buFont typeface="Arial" panose="020B0604020202020204" pitchFamily="34" charset="0"/>
              <a:buChar char="•"/>
            </a:pPr>
            <a:r>
              <a:rPr lang="en-US" sz="2800" dirty="0" smtClean="0"/>
              <a:t>Increased </a:t>
            </a:r>
            <a:r>
              <a:rPr lang="en-US" sz="2800" dirty="0"/>
              <a:t>risk in pregnancy and postpartum</a:t>
            </a:r>
          </a:p>
          <a:p>
            <a:pPr lvl="1">
              <a:spcBef>
                <a:spcPts val="0"/>
              </a:spcBef>
              <a:buClr>
                <a:srgbClr val="FF0000"/>
              </a:buClr>
            </a:pPr>
            <a:r>
              <a:rPr lang="en-US" sz="2400" dirty="0"/>
              <a:t>h</a:t>
            </a:r>
            <a:r>
              <a:rPr lang="en-US" sz="2400" dirty="0" smtClean="0"/>
              <a:t>ormonal </a:t>
            </a:r>
            <a:r>
              <a:rPr lang="en-US" sz="2400" dirty="0"/>
              <a:t>and physiological changes </a:t>
            </a:r>
          </a:p>
          <a:p>
            <a:pPr lvl="1">
              <a:spcBef>
                <a:spcPts val="0"/>
              </a:spcBef>
              <a:buClr>
                <a:srgbClr val="FF0000"/>
              </a:buClr>
            </a:pPr>
            <a:r>
              <a:rPr lang="en-US" sz="2400" dirty="0"/>
              <a:t>e</a:t>
            </a:r>
            <a:r>
              <a:rPr lang="en-US" sz="2400" dirty="0" smtClean="0"/>
              <a:t>xternal </a:t>
            </a:r>
            <a:r>
              <a:rPr lang="en-US" sz="2400" dirty="0"/>
              <a:t>partnerships</a:t>
            </a:r>
          </a:p>
          <a:p>
            <a:pPr>
              <a:buClr>
                <a:srgbClr val="FF0000"/>
              </a:buClr>
              <a:buFont typeface="Arial" panose="020B0604020202020204" pitchFamily="34" charset="0"/>
              <a:buChar char="•"/>
            </a:pPr>
            <a:r>
              <a:rPr lang="en-US" sz="2800" dirty="0" smtClean="0"/>
              <a:t>Low male partner engagement with PMTCT</a:t>
            </a:r>
          </a:p>
          <a:p>
            <a:pPr>
              <a:buClr>
                <a:srgbClr val="FF0000"/>
              </a:buClr>
              <a:buFont typeface="Arial" panose="020B0604020202020204" pitchFamily="34" charset="0"/>
              <a:buChar char="•"/>
            </a:pPr>
            <a:r>
              <a:rPr lang="en-US" sz="2800" dirty="0" smtClean="0"/>
              <a:t>HIV uninfected women </a:t>
            </a:r>
            <a:r>
              <a:rPr lang="en-US" sz="2800" dirty="0"/>
              <a:t>often unaware of partner HIV </a:t>
            </a:r>
            <a:r>
              <a:rPr lang="en-US" sz="2800" dirty="0" smtClean="0"/>
              <a:t>status &amp; do not perceive risk</a:t>
            </a:r>
            <a:endParaRPr lang="en-US" sz="2800" dirty="0"/>
          </a:p>
          <a:p>
            <a:pPr marL="0" indent="0">
              <a:buClr>
                <a:srgbClr val="FF0000"/>
              </a:buClr>
              <a:buNone/>
            </a:pPr>
            <a:endParaRPr lang="en-US" sz="2800" dirty="0" smtClean="0"/>
          </a:p>
          <a:p>
            <a:pPr>
              <a:buClr>
                <a:srgbClr val="FF0000"/>
              </a:buClr>
              <a:buFont typeface="Arial" panose="020B0604020202020204" pitchFamily="34" charset="0"/>
              <a:buChar char="•"/>
            </a:pPr>
            <a:endParaRPr lang="en-US" sz="2800" dirty="0"/>
          </a:p>
          <a:p>
            <a:pPr>
              <a:buClr>
                <a:srgbClr val="FF0000"/>
              </a:buClr>
              <a:buFont typeface="Arial" panose="020B0604020202020204" pitchFamily="34" charset="0"/>
              <a:buChar char="•"/>
            </a:pPr>
            <a:endParaRPr lang="en-US" sz="2400" dirty="0"/>
          </a:p>
          <a:p>
            <a:pPr>
              <a:buClr>
                <a:srgbClr val="FF0000"/>
              </a:buClr>
              <a:buFont typeface="Arial" panose="020B0604020202020204" pitchFamily="34" charset="0"/>
              <a:buChar char="•"/>
            </a:pPr>
            <a:endParaRPr lang="en-US" dirty="0"/>
          </a:p>
          <a:p>
            <a:pPr>
              <a:buClr>
                <a:srgbClr val="FF0000"/>
              </a:buClr>
              <a:buFont typeface="Arial" panose="020B0604020202020204" pitchFamily="34" charset="0"/>
              <a:buChar char="•"/>
            </a:pPr>
            <a:endParaRPr lang="en-US" dirty="0"/>
          </a:p>
          <a:p>
            <a:pPr>
              <a:buClr>
                <a:srgbClr val="FF0000"/>
              </a:buClr>
              <a:buFont typeface="Arial" panose="020B0604020202020204" pitchFamily="34" charset="0"/>
              <a:buChar char="•"/>
            </a:pP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1747191926"/>
              </p:ext>
            </p:extLst>
          </p:nvPr>
        </p:nvGraphicFramePr>
        <p:xfrm>
          <a:off x="0" y="1641855"/>
          <a:ext cx="4446494" cy="41170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4927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Acknowledgments  </a:t>
            </a:r>
          </a:p>
        </p:txBody>
      </p:sp>
      <p:pic>
        <p:nvPicPr>
          <p:cNvPr id="3" name="Picture 2">
            <a:extLst>
              <a:ext uri="{FF2B5EF4-FFF2-40B4-BE49-F238E27FC236}">
                <a16:creationId xmlns:a16="http://schemas.microsoft.com/office/drawing/2014/main" id="{2E8922CC-7F5E-4C7A-A6F8-30BEBA091D2D}"/>
              </a:ext>
            </a:extLst>
          </p:cNvPr>
          <p:cNvPicPr>
            <a:picLocks noChangeAspect="1"/>
          </p:cNvPicPr>
          <p:nvPr/>
        </p:nvPicPr>
        <p:blipFill>
          <a:blip r:embed="rId3"/>
          <a:stretch>
            <a:fillRect/>
          </a:stretch>
        </p:blipFill>
        <p:spPr>
          <a:xfrm>
            <a:off x="243258" y="3207912"/>
            <a:ext cx="3700945" cy="2467296"/>
          </a:xfrm>
          <a:prstGeom prst="rect">
            <a:avLst/>
          </a:prstGeom>
          <a:ln>
            <a:solidFill>
              <a:schemeClr val="tx1"/>
            </a:solidFill>
          </a:ln>
        </p:spPr>
      </p:pic>
      <p:sp>
        <p:nvSpPr>
          <p:cNvPr id="4" name="Rectangle 3">
            <a:extLst>
              <a:ext uri="{FF2B5EF4-FFF2-40B4-BE49-F238E27FC236}">
                <a16:creationId xmlns:a16="http://schemas.microsoft.com/office/drawing/2014/main" id="{3A8D1C43-7A49-4F2E-A4DF-0E1038978188}"/>
              </a:ext>
            </a:extLst>
          </p:cNvPr>
          <p:cNvSpPr/>
          <p:nvPr/>
        </p:nvSpPr>
        <p:spPr>
          <a:xfrm>
            <a:off x="307075" y="5722791"/>
            <a:ext cx="8643886" cy="738664"/>
          </a:xfrm>
          <a:prstGeom prst="rect">
            <a:avLst/>
          </a:prstGeom>
        </p:spPr>
        <p:txBody>
          <a:bodyPr wrap="square">
            <a:spAutoFit/>
          </a:bodyPr>
          <a:lstStyle/>
          <a:p>
            <a:pPr algn="ctr">
              <a:defRPr/>
            </a:pPr>
            <a:r>
              <a:rPr lang="en-US" sz="1400" dirty="0"/>
              <a:t>This presentation was funded by a grant from the United States Department of State as part of the DREAMS Innovation Challenge, managed by JSI Research &amp; Training Institute, Inc. (JSI). The opinions, findings, and conclusions stated herein are those of the authors and do not necessarily reflect</a:t>
            </a:r>
          </a:p>
        </p:txBody>
      </p:sp>
      <p:pic>
        <p:nvPicPr>
          <p:cNvPr id="7" name="Picture 6">
            <a:extLst>
              <a:ext uri="{FF2B5EF4-FFF2-40B4-BE49-F238E27FC236}">
                <a16:creationId xmlns:a16="http://schemas.microsoft.com/office/drawing/2014/main" id="{2BA00D37-83FB-44C8-89F3-5C103507134C}"/>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825527" y="331768"/>
            <a:ext cx="2961661" cy="977966"/>
          </a:xfrm>
          <a:prstGeom prst="rect">
            <a:avLst/>
          </a:prstGeom>
        </p:spPr>
      </p:pic>
      <p:sp>
        <p:nvSpPr>
          <p:cNvPr id="8" name="Subtitle 2">
            <a:extLst>
              <a:ext uri="{FF2B5EF4-FFF2-40B4-BE49-F238E27FC236}">
                <a16:creationId xmlns:a16="http://schemas.microsoft.com/office/drawing/2014/main" id="{51401CAF-CB12-41CC-8125-0C4E98306D41}"/>
              </a:ext>
            </a:extLst>
          </p:cNvPr>
          <p:cNvSpPr txBox="1">
            <a:spLocks/>
          </p:cNvSpPr>
          <p:nvPr/>
        </p:nvSpPr>
        <p:spPr>
          <a:xfrm>
            <a:off x="193039" y="1517169"/>
            <a:ext cx="8800118" cy="1440925"/>
          </a:xfrm>
          <a:prstGeom prst="rect">
            <a:avLst/>
          </a:prstGeom>
          <a:solidFill>
            <a:schemeClr val="accent1">
              <a:alpha val="20000"/>
            </a:schemeClr>
          </a:solidFill>
          <a:ln>
            <a:solidFill>
              <a:schemeClr val="tx1"/>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defTabSz="1195056">
              <a:spcBef>
                <a:spcPct val="50000"/>
              </a:spcBef>
              <a:buClr>
                <a:srgbClr val="7030A0"/>
              </a:buClr>
              <a:buNone/>
              <a:tabLst>
                <a:tab pos="474110" algn="l"/>
              </a:tabLst>
              <a:defRPr/>
            </a:pPr>
            <a:r>
              <a:rPr lang="en-US" sz="1800" b="1" dirty="0">
                <a:solidFill>
                  <a:srgbClr val="26247B"/>
                </a:solidFill>
                <a:latin typeface="Arial" panose="020B0604020202020204" pitchFamily="34" charset="0"/>
                <a:cs typeface="Arial" panose="020B0604020202020204" pitchFamily="34" charset="0"/>
              </a:rPr>
              <a:t>We gratefully acknowledge all of the PrIYA Program participants.</a:t>
            </a:r>
          </a:p>
          <a:p>
            <a:pPr marL="0" indent="0" algn="ctr" defTabSz="1195056">
              <a:spcBef>
                <a:spcPct val="50000"/>
              </a:spcBef>
              <a:buClr>
                <a:srgbClr val="7030A0"/>
              </a:buClr>
              <a:buFont typeface="Arial" pitchFamily="34" charset="0"/>
              <a:buNone/>
              <a:tabLst>
                <a:tab pos="474110" algn="l"/>
              </a:tabLst>
              <a:defRPr/>
            </a:pPr>
            <a:r>
              <a:rPr lang="en-US" sz="1800" dirty="0">
                <a:latin typeface="Arial" panose="020B0604020202020204" pitchFamily="34" charset="0"/>
                <a:cs typeface="Arial" panose="020B0604020202020204" pitchFamily="34" charset="0"/>
              </a:rPr>
              <a:t>PrIYA Program staff, the Kenyan Ministry of Health, and Kisumu County Government.</a:t>
            </a:r>
          </a:p>
          <a:p>
            <a:pPr marL="0" indent="0" algn="ctr" defTabSz="1195056">
              <a:spcBef>
                <a:spcPct val="50000"/>
              </a:spcBef>
              <a:buClr>
                <a:srgbClr val="7030A0"/>
              </a:buClr>
              <a:buNone/>
              <a:tabLst>
                <a:tab pos="474110" algn="l"/>
              </a:tabLst>
              <a:defRPr/>
            </a:pPr>
            <a:r>
              <a:rPr lang="en-US" sz="1800" dirty="0">
                <a:solidFill>
                  <a:srgbClr val="26247B"/>
                </a:solidFill>
              </a:rPr>
              <a:t>PrIYA is funded by the United States Department of State as part of the DREAMS Innovation Challenge, managed by JSI Research &amp; Training Institute, Inc.</a:t>
            </a:r>
            <a:r>
              <a:rPr lang="fr-CH" sz="1800" dirty="0">
                <a:latin typeface="Arial" panose="020B0604020202020204" pitchFamily="34" charset="0"/>
                <a:cs typeface="Arial" panose="020B0604020202020204" pitchFamily="34" charset="0"/>
              </a:rPr>
              <a:t/>
            </a:r>
            <a:br>
              <a:rPr lang="fr-CH" sz="1800" dirty="0">
                <a:latin typeface="Arial" panose="020B0604020202020204" pitchFamily="34" charset="0"/>
                <a:cs typeface="Arial" panose="020B0604020202020204" pitchFamily="34" charset="0"/>
              </a:rPr>
            </a:br>
            <a:r>
              <a:rPr lang="fr-CH" sz="1800" dirty="0">
                <a:latin typeface="Arial" panose="020B0604020202020204" pitchFamily="34" charset="0"/>
                <a:cs typeface="Arial" panose="020B0604020202020204" pitchFamily="34" charset="0"/>
              </a:rPr>
              <a:t/>
            </a:r>
            <a:br>
              <a:rPr lang="fr-CH"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i="1" dirty="0">
              <a:latin typeface="Arial" panose="020B0604020202020204" pitchFamily="34" charset="0"/>
              <a:cs typeface="Arial" panose="020B0604020202020204" pitchFamily="34" charset="0"/>
            </a:endParaRPr>
          </a:p>
        </p:txBody>
      </p:sp>
      <p:pic>
        <p:nvPicPr>
          <p:cNvPr id="13" name="Picture 3">
            <a:extLst>
              <a:ext uri="{FF2B5EF4-FFF2-40B4-BE49-F238E27FC236}">
                <a16:creationId xmlns:a16="http://schemas.microsoft.com/office/drawing/2014/main" id="{9E1CE98A-D647-47D1-A31A-1837A8D95F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86" r="13696"/>
          <a:stretch/>
        </p:blipFill>
        <p:spPr bwMode="auto">
          <a:xfrm>
            <a:off x="3947560" y="3013085"/>
            <a:ext cx="1738968" cy="1061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9D820F96-0C7D-449D-951C-4F14E0FF47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11" r="35406" b="25249"/>
          <a:stretch/>
        </p:blipFill>
        <p:spPr bwMode="auto">
          <a:xfrm>
            <a:off x="5780248" y="3165529"/>
            <a:ext cx="1619551" cy="977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487BA64D-85CA-44E6-B478-D02DBE515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8309" y="3189509"/>
            <a:ext cx="1560535" cy="767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E6B154D-269D-497A-9891-B5C18E4820F4}"/>
              </a:ext>
            </a:extLst>
          </p:cNvPr>
          <p:cNvPicPr>
            <a:picLocks noChangeAspect="1"/>
          </p:cNvPicPr>
          <p:nvPr/>
        </p:nvPicPr>
        <p:blipFill>
          <a:blip r:embed="rId8"/>
          <a:stretch>
            <a:fillRect/>
          </a:stretch>
        </p:blipFill>
        <p:spPr>
          <a:xfrm>
            <a:off x="5088437" y="4402784"/>
            <a:ext cx="736474" cy="748548"/>
          </a:xfrm>
          <a:prstGeom prst="rect">
            <a:avLst/>
          </a:prstGeom>
        </p:spPr>
      </p:pic>
      <p:pic>
        <p:nvPicPr>
          <p:cNvPr id="17" name="Picture 16">
            <a:extLst>
              <a:ext uri="{FF2B5EF4-FFF2-40B4-BE49-F238E27FC236}">
                <a16:creationId xmlns:a16="http://schemas.microsoft.com/office/drawing/2014/main" id="{974CF37E-FFBD-430F-B4C9-27AE335A88D7}"/>
              </a:ext>
            </a:extLst>
          </p:cNvPr>
          <p:cNvPicPr>
            <a:picLocks noChangeAspect="1"/>
          </p:cNvPicPr>
          <p:nvPr/>
        </p:nvPicPr>
        <p:blipFill>
          <a:blip r:embed="rId9"/>
          <a:stretch>
            <a:fillRect/>
          </a:stretch>
        </p:blipFill>
        <p:spPr>
          <a:xfrm>
            <a:off x="4392722" y="5150109"/>
            <a:ext cx="2151769" cy="496562"/>
          </a:xfrm>
          <a:prstGeom prst="rect">
            <a:avLst/>
          </a:prstGeom>
        </p:spPr>
      </p:pic>
      <p:pic>
        <p:nvPicPr>
          <p:cNvPr id="1026" name="Picture 2" descr="Image result for icrc uw">
            <a:extLst>
              <a:ext uri="{FF2B5EF4-FFF2-40B4-BE49-F238E27FC236}">
                <a16:creationId xmlns:a16="http://schemas.microsoft.com/office/drawing/2014/main" id="{1545904C-5334-4DA0-820D-056FDA93BD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2080" y="4363647"/>
            <a:ext cx="1619550" cy="12638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64638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043"/>
          <a:stretch/>
        </p:blipFill>
        <p:spPr>
          <a:xfrm>
            <a:off x="0" y="1440830"/>
            <a:ext cx="9117857" cy="4628894"/>
          </a:xfrm>
          <a:prstGeom prst="rect">
            <a:avLst/>
          </a:prstGeom>
        </p:spPr>
      </p:pic>
      <p:pic>
        <p:nvPicPr>
          <p:cNvPr id="12" name="Picture 11"/>
          <p:cNvPicPr>
            <a:picLocks noChangeAspect="1"/>
          </p:cNvPicPr>
          <p:nvPr/>
        </p:nvPicPr>
        <p:blipFill>
          <a:blip r:embed="rId4"/>
          <a:stretch>
            <a:fillRect/>
          </a:stretch>
        </p:blipFill>
        <p:spPr>
          <a:xfrm>
            <a:off x="7503686" y="2280920"/>
            <a:ext cx="1358900" cy="203200"/>
          </a:xfrm>
          <a:prstGeom prst="rect">
            <a:avLst/>
          </a:prstGeom>
        </p:spPr>
      </p:pic>
      <p:pic>
        <p:nvPicPr>
          <p:cNvPr id="13" name="Picture 12"/>
          <p:cNvPicPr>
            <a:picLocks noChangeAspect="1"/>
          </p:cNvPicPr>
          <p:nvPr/>
        </p:nvPicPr>
        <p:blipFill>
          <a:blip r:embed="rId5"/>
          <a:stretch>
            <a:fillRect/>
          </a:stretch>
        </p:blipFill>
        <p:spPr>
          <a:xfrm>
            <a:off x="7465586" y="4000500"/>
            <a:ext cx="1397000" cy="177800"/>
          </a:xfrm>
          <a:prstGeom prst="rect">
            <a:avLst/>
          </a:prstGeom>
        </p:spPr>
      </p:pic>
      <p:pic>
        <p:nvPicPr>
          <p:cNvPr id="14" name="Picture 13"/>
          <p:cNvPicPr>
            <a:picLocks noChangeAspect="1"/>
          </p:cNvPicPr>
          <p:nvPr/>
        </p:nvPicPr>
        <p:blipFill>
          <a:blip r:embed="rId6"/>
          <a:stretch>
            <a:fillRect/>
          </a:stretch>
        </p:blipFill>
        <p:spPr>
          <a:xfrm>
            <a:off x="7503686" y="2927350"/>
            <a:ext cx="1422400" cy="139700"/>
          </a:xfrm>
          <a:prstGeom prst="rect">
            <a:avLst/>
          </a:prstGeom>
        </p:spPr>
      </p:pic>
      <p:pic>
        <p:nvPicPr>
          <p:cNvPr id="15" name="Picture 14"/>
          <p:cNvPicPr>
            <a:picLocks noChangeAspect="1"/>
          </p:cNvPicPr>
          <p:nvPr/>
        </p:nvPicPr>
        <p:blipFill>
          <a:blip r:embed="rId7"/>
          <a:stretch>
            <a:fillRect/>
          </a:stretch>
        </p:blipFill>
        <p:spPr>
          <a:xfrm>
            <a:off x="7459236" y="3327400"/>
            <a:ext cx="1447800" cy="203200"/>
          </a:xfrm>
          <a:prstGeom prst="rect">
            <a:avLst/>
          </a:prstGeom>
        </p:spPr>
      </p:pic>
      <p:sp>
        <p:nvSpPr>
          <p:cNvPr id="16" name="Title 2"/>
          <p:cNvSpPr>
            <a:spLocks noGrp="1"/>
          </p:cNvSpPr>
          <p:nvPr>
            <p:ph type="title"/>
          </p:nvPr>
        </p:nvSpPr>
        <p:spPr>
          <a:xfrm>
            <a:off x="2096814" y="386080"/>
            <a:ext cx="6829272" cy="1424939"/>
          </a:xfrm>
          <a:noFill/>
          <a:ln>
            <a:noFill/>
          </a:ln>
        </p:spPr>
        <p:txBody>
          <a:bodyPr vert="horz" lIns="0" tIns="0" rIns="0" bIns="0" rtlCol="0" anchor="t" anchorCtr="0">
            <a:normAutofit/>
          </a:bodyPr>
          <a:lstStyle/>
          <a:p>
            <a:pPr>
              <a:lnSpc>
                <a:spcPct val="107000"/>
              </a:lnSpc>
              <a:spcAft>
                <a:spcPts val="10"/>
              </a:spcAft>
            </a:pPr>
            <a:r>
              <a:rPr lang="en-US" sz="2800" b="1" dirty="0">
                <a:latin typeface="+mj-lt"/>
                <a:ea typeface="ＭＳ Ｐゴシック" panose="020B0600070205080204" pitchFamily="34" charset="-128"/>
                <a:cs typeface="Calibri" panose="020F0502020204030204" pitchFamily="34" charset="0"/>
              </a:rPr>
              <a:t>HIV </a:t>
            </a:r>
            <a:r>
              <a:rPr lang="en-US" sz="2800" b="1" dirty="0" smtClean="0">
                <a:latin typeface="+mj-lt"/>
                <a:ea typeface="ＭＳ Ｐゴシック" panose="020B0600070205080204" pitchFamily="34" charset="-128"/>
                <a:cs typeface="Calibri" panose="020F0502020204030204" pitchFamily="34" charset="0"/>
              </a:rPr>
              <a:t>risk </a:t>
            </a:r>
            <a:r>
              <a:rPr lang="en-US" sz="2800" b="1" dirty="0">
                <a:latin typeface="+mj-lt"/>
                <a:ea typeface="ＭＳ Ｐゴシック" panose="020B0600070205080204" pitchFamily="34" charset="-128"/>
                <a:cs typeface="Calibri" panose="020F0502020204030204" pitchFamily="34" charset="0"/>
              </a:rPr>
              <a:t>p</a:t>
            </a:r>
            <a:r>
              <a:rPr lang="en-US" sz="2800" b="1" dirty="0" smtClean="0">
                <a:latin typeface="+mj-lt"/>
                <a:ea typeface="ＭＳ Ｐゴシック" panose="020B0600070205080204" pitchFamily="34" charset="-128"/>
                <a:cs typeface="Calibri" panose="020F0502020204030204" pitchFamily="34" charset="0"/>
              </a:rPr>
              <a:t>er </a:t>
            </a:r>
            <a:r>
              <a:rPr lang="en-US" sz="2800" b="1" dirty="0">
                <a:latin typeface="+mj-lt"/>
                <a:ea typeface="ＭＳ Ｐゴシック" panose="020B0600070205080204" pitchFamily="34" charset="-128"/>
                <a:cs typeface="Calibri" panose="020F0502020204030204" pitchFamily="34" charset="0"/>
              </a:rPr>
              <a:t>u</a:t>
            </a:r>
            <a:r>
              <a:rPr lang="en-US" sz="2800" b="1" dirty="0" smtClean="0">
                <a:latin typeface="+mj-lt"/>
                <a:ea typeface="ＭＳ Ｐゴシック" panose="020B0600070205080204" pitchFamily="34" charset="-128"/>
                <a:cs typeface="Calibri" panose="020F0502020204030204" pitchFamily="34" charset="0"/>
              </a:rPr>
              <a:t>nprotected </a:t>
            </a:r>
            <a:r>
              <a:rPr lang="en-US" sz="2800" b="1" dirty="0">
                <a:latin typeface="+mj-lt"/>
                <a:ea typeface="ＭＳ Ｐゴシック" panose="020B0600070205080204" pitchFamily="34" charset="-128"/>
                <a:cs typeface="Calibri" panose="020F0502020204030204" pitchFamily="34" charset="0"/>
              </a:rPr>
              <a:t>c</a:t>
            </a:r>
            <a:r>
              <a:rPr lang="en-US" sz="2800" b="1" dirty="0" smtClean="0">
                <a:latin typeface="+mj-lt"/>
                <a:ea typeface="ＭＳ Ｐゴシック" panose="020B0600070205080204" pitchFamily="34" charset="-128"/>
                <a:cs typeface="Calibri" panose="020F0502020204030204" pitchFamily="34" charset="0"/>
              </a:rPr>
              <a:t>oital </a:t>
            </a:r>
            <a:r>
              <a:rPr lang="en-US" sz="2800" b="1" dirty="0">
                <a:latin typeface="+mj-lt"/>
                <a:ea typeface="ＭＳ Ｐゴシック" panose="020B0600070205080204" pitchFamily="34" charset="-128"/>
                <a:cs typeface="Calibri" panose="020F0502020204030204" pitchFamily="34" charset="0"/>
              </a:rPr>
              <a:t>a</a:t>
            </a:r>
            <a:r>
              <a:rPr lang="en-US" sz="2800" b="1" dirty="0" smtClean="0">
                <a:latin typeface="+mj-lt"/>
                <a:ea typeface="ＭＳ Ｐゴシック" panose="020B0600070205080204" pitchFamily="34" charset="-128"/>
                <a:cs typeface="Calibri" panose="020F0502020204030204" pitchFamily="34" charset="0"/>
              </a:rPr>
              <a:t>ct </a:t>
            </a:r>
            <a:r>
              <a:rPr lang="en-US" sz="2800" b="1" dirty="0">
                <a:latin typeface="+mj-lt"/>
                <a:ea typeface="ＭＳ Ｐゴシック" panose="020B0600070205080204" pitchFamily="34" charset="-128"/>
                <a:cs typeface="Calibri" panose="020F0502020204030204" pitchFamily="34" charset="0"/>
              </a:rPr>
              <a:t>i</a:t>
            </a:r>
            <a:r>
              <a:rPr lang="en-US" sz="2800" b="1" dirty="0" smtClean="0">
                <a:latin typeface="+mj-lt"/>
                <a:ea typeface="ＭＳ Ｐゴシック" panose="020B0600070205080204" pitchFamily="34" charset="-128"/>
                <a:cs typeface="Calibri" panose="020F0502020204030204" pitchFamily="34" charset="0"/>
              </a:rPr>
              <a:t>ncreased </a:t>
            </a:r>
            <a:r>
              <a:rPr lang="en-US" sz="2800" b="1" dirty="0">
                <a:latin typeface="+mj-lt"/>
                <a:ea typeface="ＭＳ Ｐゴシック" panose="020B0600070205080204" pitchFamily="34" charset="-128"/>
                <a:cs typeface="Calibri" panose="020F0502020204030204" pitchFamily="34" charset="0"/>
              </a:rPr>
              <a:t>in </a:t>
            </a:r>
            <a:r>
              <a:rPr lang="en-US" sz="2800" b="1" dirty="0" smtClean="0">
                <a:latin typeface="+mj-lt"/>
                <a:ea typeface="ＭＳ Ｐゴシック" panose="020B0600070205080204" pitchFamily="34" charset="-128"/>
                <a:cs typeface="Calibri" panose="020F0502020204030204" pitchFamily="34" charset="0"/>
              </a:rPr>
              <a:t>pregnancy </a:t>
            </a:r>
            <a:r>
              <a:rPr lang="en-US" sz="2800" b="1" dirty="0">
                <a:latin typeface="+mj-lt"/>
                <a:ea typeface="ＭＳ Ｐゴシック" panose="020B0600070205080204" pitchFamily="34" charset="-128"/>
                <a:cs typeface="Calibri" panose="020F0502020204030204" pitchFamily="34" charset="0"/>
              </a:rPr>
              <a:t>&amp; </a:t>
            </a:r>
            <a:r>
              <a:rPr lang="en-US" sz="2800" b="1" dirty="0" smtClean="0">
                <a:latin typeface="+mj-lt"/>
                <a:ea typeface="ＭＳ Ｐゴシック" panose="020B0600070205080204" pitchFamily="34" charset="-128"/>
                <a:cs typeface="Calibri" panose="020F0502020204030204" pitchFamily="34" charset="0"/>
              </a:rPr>
              <a:t>postpartum</a:t>
            </a:r>
            <a:endParaRPr lang="en-US" sz="2800" b="1" dirty="0">
              <a:latin typeface="+mj-lt"/>
              <a:ea typeface="ＭＳ Ｐゴシック" panose="020B0600070205080204" pitchFamily="34" charset="-128"/>
              <a:cs typeface="Calibri" panose="020F0502020204030204" pitchFamily="34" charset="0"/>
            </a:endParaRPr>
          </a:p>
        </p:txBody>
      </p:sp>
      <p:sp>
        <p:nvSpPr>
          <p:cNvPr id="10" name="TextBox 9">
            <a:extLst>
              <a:ext uri="{FF2B5EF4-FFF2-40B4-BE49-F238E27FC236}">
                <a16:creationId xmlns:a16="http://schemas.microsoft.com/office/drawing/2014/main" id="{D59503B2-C7C3-4297-AA72-1C0F266B9F20}"/>
              </a:ext>
            </a:extLst>
          </p:cNvPr>
          <p:cNvSpPr txBox="1"/>
          <p:nvPr/>
        </p:nvSpPr>
        <p:spPr>
          <a:xfrm>
            <a:off x="2123441" y="6242333"/>
            <a:ext cx="6695440" cy="276999"/>
          </a:xfrm>
          <a:prstGeom prst="rect">
            <a:avLst/>
          </a:prstGeom>
          <a:noFill/>
        </p:spPr>
        <p:txBody>
          <a:bodyPr wrap="square" rtlCol="0">
            <a:spAutoFit/>
          </a:bodyPr>
          <a:lstStyle/>
          <a:p>
            <a:pPr marL="342900" indent="-342900" algn="r"/>
            <a:r>
              <a:rPr lang="en-US" sz="1200" b="1" dirty="0" err="1" smtClean="0">
                <a:latin typeface="Arial" panose="020B0604020202020204" pitchFamily="34" charset="0"/>
                <a:cs typeface="Arial" panose="020B0604020202020204" pitchFamily="34" charset="0"/>
              </a:rPr>
              <a:t>Thomsom</a:t>
            </a:r>
            <a:r>
              <a:rPr lang="en-US" sz="1200" b="1" dirty="0" smtClean="0">
                <a:latin typeface="Arial" panose="020B0604020202020204" pitchFamily="34" charset="0"/>
                <a:cs typeface="Arial" panose="020B0604020202020204" pitchFamily="34" charset="0"/>
              </a:rPr>
              <a:t> et al 2018</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904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18425" y="1498433"/>
            <a:ext cx="4925575" cy="5012726"/>
          </a:xfrm>
        </p:spPr>
        <p:txBody>
          <a:bodyPr vert="horz" lIns="0" tIns="0" rIns="0" bIns="0" rtlCol="0">
            <a:noAutofit/>
          </a:bodyPr>
          <a:lstStyle/>
          <a:p>
            <a:pPr>
              <a:buClr>
                <a:srgbClr val="FF0000"/>
              </a:buClr>
              <a:buFont typeface="Arial" panose="020B0604020202020204" pitchFamily="34" charset="0"/>
              <a:buChar char="•"/>
            </a:pPr>
            <a:r>
              <a:rPr lang="en-US" sz="2800" dirty="0"/>
              <a:t>~40% of infant HIV infections due to acute maternal HIV</a:t>
            </a:r>
          </a:p>
          <a:p>
            <a:pPr>
              <a:buClr>
                <a:srgbClr val="FF0000"/>
              </a:buClr>
              <a:buFont typeface="Arial" panose="020B0604020202020204" pitchFamily="34" charset="0"/>
            </a:pPr>
            <a:r>
              <a:rPr lang="en-US" sz="2800" dirty="0" smtClean="0"/>
              <a:t>Women </a:t>
            </a:r>
            <a:r>
              <a:rPr lang="en-US" sz="2800" dirty="0"/>
              <a:t>with acute HIV have </a:t>
            </a:r>
            <a:r>
              <a:rPr lang="en-US" sz="2800" dirty="0" smtClean="0"/>
              <a:t> higher MTCT</a:t>
            </a:r>
          </a:p>
          <a:p>
            <a:pPr lvl="1">
              <a:spcBef>
                <a:spcPts val="0"/>
              </a:spcBef>
              <a:buClr>
                <a:srgbClr val="FF0000"/>
              </a:buClr>
            </a:pPr>
            <a:r>
              <a:rPr lang="en-US" sz="2000" dirty="0"/>
              <a:t>higher viral load</a:t>
            </a:r>
          </a:p>
          <a:p>
            <a:pPr lvl="1">
              <a:spcBef>
                <a:spcPts val="0"/>
              </a:spcBef>
              <a:buClr>
                <a:srgbClr val="FF0000"/>
              </a:buClr>
            </a:pPr>
            <a:r>
              <a:rPr lang="en-US" sz="2000" dirty="0"/>
              <a:t>absent HIV </a:t>
            </a:r>
            <a:r>
              <a:rPr lang="en-US" sz="2000" dirty="0" smtClean="0"/>
              <a:t>immune </a:t>
            </a:r>
            <a:r>
              <a:rPr lang="en-US" sz="2000" dirty="0"/>
              <a:t>responses</a:t>
            </a:r>
          </a:p>
          <a:p>
            <a:pPr lvl="1">
              <a:spcBef>
                <a:spcPts val="0"/>
              </a:spcBef>
              <a:buClr>
                <a:srgbClr val="FF0000"/>
              </a:buClr>
            </a:pPr>
            <a:r>
              <a:rPr lang="en-US" sz="2000" dirty="0"/>
              <a:t>no maternal or </a:t>
            </a:r>
            <a:r>
              <a:rPr lang="en-US" sz="2000" dirty="0" smtClean="0"/>
              <a:t> </a:t>
            </a:r>
            <a:r>
              <a:rPr lang="en-US" sz="2000" dirty="0"/>
              <a:t>infant ARVs</a:t>
            </a:r>
          </a:p>
          <a:p>
            <a:pPr>
              <a:buClr>
                <a:srgbClr val="FF0000"/>
              </a:buClr>
              <a:buFont typeface="Arial" panose="020B0604020202020204" pitchFamily="34" charset="0"/>
              <a:buChar char="•"/>
            </a:pPr>
            <a:r>
              <a:rPr lang="en-US" sz="2800" dirty="0">
                <a:solidFill>
                  <a:srgbClr val="1C1668"/>
                </a:solidFill>
              </a:rPr>
              <a:t>Identification of HIV-infected women  &amp; initiation of </a:t>
            </a:r>
            <a:r>
              <a:rPr lang="en-US" sz="2800" dirty="0" smtClean="0">
                <a:solidFill>
                  <a:srgbClr val="1C1668"/>
                </a:solidFill>
              </a:rPr>
              <a:t>ART </a:t>
            </a:r>
          </a:p>
          <a:p>
            <a:pPr>
              <a:buClr>
                <a:srgbClr val="FF0000"/>
              </a:buClr>
              <a:buFont typeface="Arial" panose="020B0604020202020204" pitchFamily="34" charset="0"/>
              <a:buChar char="•"/>
            </a:pPr>
            <a:r>
              <a:rPr lang="en-US" sz="2800" dirty="0" smtClean="0"/>
              <a:t>Initiatives promoting primary HIV critical to protect HIV negative women &amp; </a:t>
            </a:r>
            <a:r>
              <a:rPr lang="en-US" sz="2800" dirty="0" err="1" smtClean="0"/>
              <a:t>eMTCT</a:t>
            </a:r>
            <a:endParaRPr lang="en-US" sz="2800" dirty="0" smtClean="0"/>
          </a:p>
          <a:p>
            <a:pPr>
              <a:buClr>
                <a:srgbClr val="FF0000"/>
              </a:buClr>
              <a:buFont typeface="Arial" panose="020B0604020202020204" pitchFamily="34" charset="0"/>
              <a:buChar char="•"/>
            </a:pPr>
            <a:endParaRPr lang="en-US" sz="2800" dirty="0"/>
          </a:p>
        </p:txBody>
      </p:sp>
      <p:sp>
        <p:nvSpPr>
          <p:cNvPr id="3" name="Title 2"/>
          <p:cNvSpPr>
            <a:spLocks noGrp="1"/>
          </p:cNvSpPr>
          <p:nvPr>
            <p:ph type="title"/>
          </p:nvPr>
        </p:nvSpPr>
        <p:spPr>
          <a:xfrm>
            <a:off x="2168014" y="429692"/>
            <a:ext cx="6872748" cy="1029373"/>
          </a:xfrm>
          <a:noFill/>
          <a:ln>
            <a:noFill/>
          </a:ln>
        </p:spPr>
        <p:txBody>
          <a:bodyPr vert="horz" lIns="0" tIns="0" rIns="0" bIns="0" rtlCol="0" anchor="t" anchorCtr="0">
            <a:normAutofit/>
          </a:bodyPr>
          <a:lstStyle/>
          <a:p>
            <a:pPr>
              <a:lnSpc>
                <a:spcPct val="107000"/>
              </a:lnSpc>
              <a:spcAft>
                <a:spcPts val="10"/>
              </a:spcAft>
            </a:pPr>
            <a:r>
              <a:rPr lang="en-US" sz="2800" b="1" dirty="0">
                <a:latin typeface="+mj-lt"/>
                <a:ea typeface="ＭＳ Ｐゴシック" panose="020B0600070205080204" pitchFamily="34" charset="-128"/>
                <a:cs typeface="Calibri" panose="020F0502020204030204" pitchFamily="34" charset="0"/>
              </a:rPr>
              <a:t>Primary HIV prevention in pregnancy &amp; postpartum critical for </a:t>
            </a:r>
            <a:r>
              <a:rPr lang="en-US" sz="2800" b="1" dirty="0" err="1" smtClean="0">
                <a:latin typeface="+mj-lt"/>
                <a:ea typeface="ＭＳ Ｐゴシック" panose="020B0600070205080204" pitchFamily="34" charset="-128"/>
                <a:cs typeface="Calibri" panose="020F0502020204030204" pitchFamily="34" charset="0"/>
              </a:rPr>
              <a:t>eMTCT</a:t>
            </a:r>
            <a:endParaRPr lang="en-US" sz="2800" b="1" dirty="0">
              <a:latin typeface="+mj-lt"/>
              <a:ea typeface="ＭＳ Ｐゴシック" panose="020B0600070205080204" pitchFamily="34" charset="-128"/>
              <a:cs typeface="Calibri" panose="020F0502020204030204" pitchFamily="34" charset="0"/>
            </a:endParaRPr>
          </a:p>
        </p:txBody>
      </p:sp>
      <p:grpSp>
        <p:nvGrpSpPr>
          <p:cNvPr id="8" name="Group 7"/>
          <p:cNvGrpSpPr/>
          <p:nvPr/>
        </p:nvGrpSpPr>
        <p:grpSpPr>
          <a:xfrm>
            <a:off x="154018" y="1682993"/>
            <a:ext cx="4395991" cy="5212666"/>
            <a:chOff x="154018" y="1682993"/>
            <a:chExt cx="4395991" cy="5212666"/>
          </a:xfrm>
        </p:grpSpPr>
        <p:sp>
          <p:nvSpPr>
            <p:cNvPr id="13" name="TextBox 12">
              <a:extLst>
                <a:ext uri="{FF2B5EF4-FFF2-40B4-BE49-F238E27FC236}">
                  <a16:creationId xmlns:a16="http://schemas.microsoft.com/office/drawing/2014/main" id="{363CDE3E-626F-4E57-8E72-440ABA92E63E}"/>
                </a:ext>
              </a:extLst>
            </p:cNvPr>
            <p:cNvSpPr txBox="1"/>
            <p:nvPr/>
          </p:nvSpPr>
          <p:spPr>
            <a:xfrm>
              <a:off x="154019" y="6180078"/>
              <a:ext cx="4395990" cy="715581"/>
            </a:xfrm>
            <a:prstGeom prst="rect">
              <a:avLst/>
            </a:prstGeom>
            <a:noFill/>
          </p:spPr>
          <p:txBody>
            <a:bodyPr wrap="square" rtlCol="0">
              <a:spAutoFit/>
            </a:bodyPr>
            <a:lstStyle/>
            <a:p>
              <a:r>
                <a:rPr lang="en-US" sz="1350" dirty="0" err="1"/>
                <a:t>Dinh</a:t>
              </a:r>
              <a:r>
                <a:rPr lang="en-US" sz="1350" dirty="0"/>
                <a:t> et al 2015; Johnson et al 2012; Drake et al 2014</a:t>
              </a:r>
            </a:p>
            <a:p>
              <a:endParaRPr lang="en-US" sz="1350" dirty="0"/>
            </a:p>
            <a:p>
              <a:r>
                <a:rPr lang="en-US" sz="1350" dirty="0"/>
                <a:t> </a:t>
              </a:r>
            </a:p>
          </p:txBody>
        </p:sp>
        <p:pic>
          <p:nvPicPr>
            <p:cNvPr id="4" name="Picture 3"/>
            <p:cNvPicPr>
              <a:picLocks noChangeAspect="1"/>
            </p:cNvPicPr>
            <p:nvPr/>
          </p:nvPicPr>
          <p:blipFill>
            <a:blip r:embed="rId3">
              <a:grayscl/>
            </a:blip>
            <a:stretch>
              <a:fillRect/>
            </a:stretch>
          </p:blipFill>
          <p:spPr>
            <a:xfrm>
              <a:off x="154018" y="1682993"/>
              <a:ext cx="3379145" cy="3398993"/>
            </a:xfrm>
            <a:prstGeom prst="rect">
              <a:avLst/>
            </a:prstGeom>
          </p:spPr>
        </p:pic>
        <p:pic>
          <p:nvPicPr>
            <p:cNvPr id="5" name="Picture 4"/>
            <p:cNvPicPr>
              <a:picLocks noChangeAspect="1"/>
            </p:cNvPicPr>
            <p:nvPr/>
          </p:nvPicPr>
          <p:blipFill>
            <a:blip r:embed="rId4"/>
            <a:stretch>
              <a:fillRect/>
            </a:stretch>
          </p:blipFill>
          <p:spPr>
            <a:xfrm>
              <a:off x="349671" y="5453577"/>
              <a:ext cx="2979420" cy="302827"/>
            </a:xfrm>
            <a:prstGeom prst="rect">
              <a:avLst/>
            </a:prstGeom>
          </p:spPr>
        </p:pic>
      </p:grpSp>
    </p:spTree>
    <p:extLst>
      <p:ext uri="{BB962C8B-B14F-4D97-AF65-F5344CB8AC3E}">
        <p14:creationId xmlns:p14="http://schemas.microsoft.com/office/powerpoint/2010/main" val="57597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89131" y="516416"/>
            <a:ext cx="6411703" cy="356081"/>
          </a:xfrm>
          <a:noFill/>
          <a:ln>
            <a:noFill/>
          </a:ln>
        </p:spPr>
        <p:txBody>
          <a:bodyPr vert="horz" lIns="0" tIns="0" rIns="0" bIns="0" rtlCol="0" anchor="t" anchorCtr="0">
            <a:normAutofit fontScale="90000"/>
          </a:bodyPr>
          <a:lstStyle/>
          <a:p>
            <a:pPr>
              <a:lnSpc>
                <a:spcPct val="107000"/>
              </a:lnSpc>
              <a:spcAft>
                <a:spcPts val="10"/>
              </a:spcAft>
            </a:pPr>
            <a:r>
              <a:rPr lang="en-US" sz="2800" b="1" dirty="0">
                <a:latin typeface="+mj-lt"/>
                <a:ea typeface="ＭＳ Ｐゴシック" panose="020B0600070205080204" pitchFamily="34" charset="-128"/>
                <a:cs typeface="Calibri" panose="020F0502020204030204" pitchFamily="34" charset="0"/>
              </a:rPr>
              <a:t>WHO and </a:t>
            </a:r>
            <a:r>
              <a:rPr lang="en-US" sz="3100" b="1" dirty="0">
                <a:latin typeface="+mj-lt"/>
                <a:ea typeface="ＭＳ Ｐゴシック" panose="020B0600070205080204" pitchFamily="34" charset="-128"/>
                <a:cs typeface="Calibri" panose="020F0502020204030204" pitchFamily="34" charset="0"/>
              </a:rPr>
              <a:t>Kenyan</a:t>
            </a:r>
            <a:r>
              <a:rPr lang="en-US" sz="2800" b="1" dirty="0">
                <a:latin typeface="+mj-lt"/>
                <a:ea typeface="ＭＳ Ｐゴシック" panose="020B0600070205080204" pitchFamily="34" charset="-128"/>
                <a:cs typeface="Calibri" panose="020F0502020204030204" pitchFamily="34" charset="0"/>
              </a:rPr>
              <a:t> guidelines support </a:t>
            </a:r>
            <a:r>
              <a:rPr lang="en-US" sz="2800" b="1" dirty="0" err="1">
                <a:latin typeface="+mj-lt"/>
                <a:ea typeface="ＭＳ Ｐゴシック" panose="020B0600070205080204" pitchFamily="34" charset="-128"/>
                <a:cs typeface="Calibri" panose="020F0502020204030204" pitchFamily="34" charset="0"/>
              </a:rPr>
              <a:t>PrEP</a:t>
            </a:r>
            <a:r>
              <a:rPr lang="en-US" sz="2800" b="1" dirty="0">
                <a:latin typeface="+mj-lt"/>
                <a:ea typeface="ＭＳ Ｐゴシック" panose="020B0600070205080204" pitchFamily="34" charset="-128"/>
                <a:cs typeface="Calibri" panose="020F0502020204030204" pitchFamily="34" charset="0"/>
              </a:rPr>
              <a:t> in pregnancy and postpartum</a:t>
            </a:r>
          </a:p>
        </p:txBody>
      </p:sp>
      <p:pic>
        <p:nvPicPr>
          <p:cNvPr id="5" name="Content Placeholder 5">
            <a:extLst>
              <a:ext uri="{FF2B5EF4-FFF2-40B4-BE49-F238E27FC236}">
                <a16:creationId xmlns:a16="http://schemas.microsoft.com/office/drawing/2014/main" id="{B3B50BBA-85B9-3C41-BD55-B5E42A4E647C}"/>
              </a:ext>
            </a:extLst>
          </p:cNvPr>
          <p:cNvPicPr>
            <a:picLocks noGrp="1" noChangeAspect="1"/>
          </p:cNvPicPr>
          <p:nvPr/>
        </p:nvPicPr>
        <p:blipFill>
          <a:blip r:embed="rId3"/>
          <a:stretch>
            <a:fillRect/>
          </a:stretch>
        </p:blipFill>
        <p:spPr>
          <a:xfrm>
            <a:off x="154442" y="1723338"/>
            <a:ext cx="3303072" cy="4674264"/>
          </a:xfrm>
          <a:prstGeom prst="rect">
            <a:avLst/>
          </a:prstGeom>
        </p:spPr>
      </p:pic>
      <p:pic>
        <p:nvPicPr>
          <p:cNvPr id="6" name="Picture 5">
            <a:extLst>
              <a:ext uri="{FF2B5EF4-FFF2-40B4-BE49-F238E27FC236}">
                <a16:creationId xmlns:a16="http://schemas.microsoft.com/office/drawing/2014/main" id="{027022F0-8196-8F41-BF13-8BD14ABC8424}"/>
              </a:ext>
            </a:extLst>
          </p:cNvPr>
          <p:cNvPicPr>
            <a:picLocks noChangeAspect="1"/>
          </p:cNvPicPr>
          <p:nvPr/>
        </p:nvPicPr>
        <p:blipFill>
          <a:blip r:embed="rId4"/>
          <a:stretch>
            <a:fillRect/>
          </a:stretch>
        </p:blipFill>
        <p:spPr>
          <a:xfrm>
            <a:off x="2346468" y="1875738"/>
            <a:ext cx="3274142" cy="4638369"/>
          </a:xfrm>
          <a:prstGeom prst="rect">
            <a:avLst/>
          </a:prstGeom>
        </p:spPr>
      </p:pic>
      <p:pic>
        <p:nvPicPr>
          <p:cNvPr id="7" name="Picture 2" descr="C:\Users\Knhresearch\Downloads\IMG_2401.jpg"/>
          <p:cNvPicPr>
            <a:picLocks noChangeAspect="1" noChangeArrowheads="1"/>
          </p:cNvPicPr>
          <p:nvPr/>
        </p:nvPicPr>
        <p:blipFill rotWithShape="1">
          <a:blip r:embed="rId5"/>
          <a:srcRect l="4379" t="-1" r="2212" b="55666"/>
          <a:stretch/>
        </p:blipFill>
        <p:spPr>
          <a:xfrm>
            <a:off x="1384654" y="1433374"/>
            <a:ext cx="7677140" cy="3656786"/>
          </a:xfrm>
          <a:prstGeom prst="rect">
            <a:avLst/>
          </a:prstGeom>
          <a:ln w="28575">
            <a:solidFill>
              <a:srgbClr val="C00000"/>
            </a:solidFill>
          </a:ln>
          <a:extLst/>
        </p:spPr>
      </p:pic>
    </p:spTree>
    <p:extLst>
      <p:ext uri="{BB962C8B-B14F-4D97-AF65-F5344CB8AC3E}">
        <p14:creationId xmlns:p14="http://schemas.microsoft.com/office/powerpoint/2010/main" val="21143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703" y="1610470"/>
            <a:ext cx="5265173" cy="4398964"/>
          </a:xfrm>
        </p:spPr>
        <p:txBody>
          <a:bodyPr vert="horz" lIns="0" tIns="0" rIns="0" bIns="0" rtlCol="0">
            <a:noAutofit/>
          </a:bodyPr>
          <a:lstStyle/>
          <a:p>
            <a:pPr>
              <a:buClr>
                <a:srgbClr val="FF0000"/>
              </a:buClr>
              <a:buFont typeface="Arial" panose="020B0604020202020204" pitchFamily="34" charset="0"/>
            </a:pPr>
            <a:r>
              <a:rPr lang="en-US" sz="2800" dirty="0"/>
              <a:t>Will pregnant/breastfeeding women recognize risk for HIV?</a:t>
            </a:r>
          </a:p>
          <a:p>
            <a:pPr>
              <a:buClr>
                <a:srgbClr val="FF0000"/>
              </a:buClr>
              <a:buFont typeface="Arial" panose="020B0604020202020204" pitchFamily="34" charset="0"/>
            </a:pPr>
            <a:endParaRPr lang="en-US" sz="2400" dirty="0"/>
          </a:p>
          <a:p>
            <a:pPr>
              <a:buClr>
                <a:srgbClr val="FF0000"/>
              </a:buClr>
              <a:buFont typeface="Arial" panose="020B0604020202020204" pitchFamily="34" charset="0"/>
            </a:pPr>
            <a:r>
              <a:rPr lang="en-US" sz="2800" dirty="0" smtClean="0"/>
              <a:t>Which pregnant women should </a:t>
            </a:r>
            <a:r>
              <a:rPr lang="en-US" sz="2800" dirty="0"/>
              <a:t>be offered or receive </a:t>
            </a:r>
            <a:r>
              <a:rPr lang="en-US" sz="2800" dirty="0" err="1"/>
              <a:t>PrEP</a:t>
            </a:r>
            <a:r>
              <a:rPr lang="en-US" sz="2800" dirty="0"/>
              <a:t>?</a:t>
            </a:r>
          </a:p>
          <a:p>
            <a:pPr>
              <a:buClr>
                <a:srgbClr val="FF0000"/>
              </a:buClr>
              <a:buFont typeface="Arial" panose="020B0604020202020204" pitchFamily="34" charset="0"/>
            </a:pPr>
            <a:endParaRPr lang="en-US" sz="2400" dirty="0"/>
          </a:p>
          <a:p>
            <a:pPr>
              <a:spcBef>
                <a:spcPts val="0"/>
              </a:spcBef>
              <a:buClr>
                <a:srgbClr val="FF0000"/>
              </a:buClr>
              <a:buFont typeface="Arial" panose="020B0604020202020204" pitchFamily="34" charset="0"/>
            </a:pPr>
            <a:r>
              <a:rPr lang="en-US" sz="2800" dirty="0"/>
              <a:t>Will women accept </a:t>
            </a:r>
            <a:r>
              <a:rPr lang="en-US" sz="2800" dirty="0" err="1"/>
              <a:t>PrEP</a:t>
            </a:r>
            <a:r>
              <a:rPr lang="en-US" sz="2800" dirty="0"/>
              <a:t>?</a:t>
            </a:r>
          </a:p>
          <a:p>
            <a:pPr lvl="1">
              <a:spcBef>
                <a:spcPts val="0"/>
              </a:spcBef>
              <a:buClr>
                <a:srgbClr val="FF0000"/>
              </a:buClr>
            </a:pPr>
            <a:r>
              <a:rPr lang="en-US" sz="2400" dirty="0"/>
              <a:t>Who accepts </a:t>
            </a:r>
            <a:r>
              <a:rPr lang="en-US" sz="2400" dirty="0" err="1"/>
              <a:t>PrEP</a:t>
            </a:r>
            <a:r>
              <a:rPr lang="en-US" sz="2400" dirty="0"/>
              <a:t>?</a:t>
            </a:r>
          </a:p>
          <a:p>
            <a:pPr marL="0" indent="0">
              <a:buClr>
                <a:srgbClr val="FF0000"/>
              </a:buClr>
              <a:buNone/>
            </a:pPr>
            <a:endParaRPr lang="en-US" sz="2400" dirty="0"/>
          </a:p>
          <a:p>
            <a:pPr>
              <a:spcBef>
                <a:spcPts val="0"/>
              </a:spcBef>
              <a:buClr>
                <a:srgbClr val="FF0000"/>
              </a:buClr>
              <a:buFont typeface="Arial" panose="020B0604020202020204" pitchFamily="34" charset="0"/>
            </a:pPr>
            <a:r>
              <a:rPr lang="en-US" sz="2800" dirty="0"/>
              <a:t>Will women adhere to </a:t>
            </a:r>
            <a:r>
              <a:rPr lang="en-US" sz="2800" dirty="0" err="1"/>
              <a:t>PrEP</a:t>
            </a:r>
            <a:r>
              <a:rPr lang="en-US" sz="2800" dirty="0"/>
              <a:t>?</a:t>
            </a:r>
          </a:p>
          <a:p>
            <a:pPr lvl="1">
              <a:spcBef>
                <a:spcPts val="0"/>
              </a:spcBef>
              <a:buClr>
                <a:srgbClr val="FF0000"/>
              </a:buClr>
            </a:pPr>
            <a:r>
              <a:rPr lang="en-US" sz="2400" dirty="0"/>
              <a:t>Who adheres?</a:t>
            </a:r>
          </a:p>
        </p:txBody>
      </p:sp>
      <p:sp>
        <p:nvSpPr>
          <p:cNvPr id="3" name="Title 2"/>
          <p:cNvSpPr>
            <a:spLocks noGrp="1"/>
          </p:cNvSpPr>
          <p:nvPr>
            <p:ph type="title"/>
          </p:nvPr>
        </p:nvSpPr>
        <p:spPr>
          <a:xfrm>
            <a:off x="2436730" y="206777"/>
            <a:ext cx="5826737" cy="356081"/>
          </a:xfrm>
        </p:spPr>
        <p:txBody>
          <a:bodyPr>
            <a:noAutofit/>
          </a:bodyPr>
          <a:lstStyle/>
          <a:p>
            <a:pPr algn="just"/>
            <a:r>
              <a:rPr lang="en-US" sz="2800" b="1" dirty="0"/>
              <a:t>Unanswered questions regarding PrEP </a:t>
            </a:r>
            <a:r>
              <a:rPr lang="en-US" sz="2800" b="1" dirty="0" smtClean="0"/>
              <a:t>in pregnancy &amp; postpartum</a:t>
            </a:r>
            <a:endParaRPr lang="en-US" sz="2800" b="1" dirty="0"/>
          </a:p>
        </p:txBody>
      </p:sp>
      <p:sp>
        <p:nvSpPr>
          <p:cNvPr id="5" name="TextBox 4"/>
          <p:cNvSpPr txBox="1"/>
          <p:nvPr/>
        </p:nvSpPr>
        <p:spPr>
          <a:xfrm>
            <a:off x="5942580" y="2295224"/>
            <a:ext cx="2473287" cy="2994276"/>
          </a:xfrm>
          <a:prstGeom prst="rect">
            <a:avLst/>
          </a:prstGeom>
        </p:spPr>
        <p:txBody>
          <a:bodyPr vert="horz" wrap="square" lIns="0" tIns="0" rIns="0" bIns="0" rtlCol="0" anchor="t" anchorCtr="0">
            <a:normAutofit/>
          </a:bodyPr>
          <a:lstStyle/>
          <a:p>
            <a:r>
              <a:rPr lang="en-US" sz="1400" dirty="0"/>
              <a:t>Insert photo here</a:t>
            </a:r>
          </a:p>
        </p:txBody>
      </p:sp>
      <p:pic>
        <p:nvPicPr>
          <p:cNvPr id="8" name="Picture 7">
            <a:extLst>
              <a:ext uri="{FF2B5EF4-FFF2-40B4-BE49-F238E27FC236}">
                <a16:creationId xmlns:a16="http://schemas.microsoft.com/office/drawing/2014/main" id="{257D2521-0EBF-4596-8286-977B34308FC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84507" y="1581596"/>
            <a:ext cx="3316149" cy="4421532"/>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5484330" y="4982247"/>
            <a:ext cx="3637997" cy="1421093"/>
          </a:xfrm>
          <a:prstGeom prst="rect">
            <a:avLst/>
          </a:prstGeom>
        </p:spPr>
      </p:pic>
    </p:spTree>
    <p:extLst>
      <p:ext uri="{BB962C8B-B14F-4D97-AF65-F5344CB8AC3E}">
        <p14:creationId xmlns:p14="http://schemas.microsoft.com/office/powerpoint/2010/main" val="25857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F63254-53F2-4593-8ABD-D4CBC0177A67}"/>
              </a:ext>
            </a:extLst>
          </p:cNvPr>
          <p:cNvSpPr/>
          <p:nvPr/>
        </p:nvSpPr>
        <p:spPr>
          <a:xfrm>
            <a:off x="327546" y="1233416"/>
            <a:ext cx="7369791" cy="2606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983095" y="5943600"/>
            <a:ext cx="914400" cy="914400"/>
          </a:xfrm>
          <a:prstGeom prst="rect">
            <a:avLst/>
          </a:prstGeom>
        </p:spPr>
        <p:txBody>
          <a:bodyPr vert="horz" wrap="none" lIns="0" tIns="0" rIns="0" bIns="0" rtlCol="0" anchor="t" anchorCtr="0">
            <a:normAutofit/>
          </a:bodyPr>
          <a:lstStyle/>
          <a:p>
            <a:endParaRPr lang="en-US" sz="1400" dirty="0"/>
          </a:p>
        </p:txBody>
      </p:sp>
      <p:sp>
        <p:nvSpPr>
          <p:cNvPr id="3" name="TextBox 2"/>
          <p:cNvSpPr txBox="1"/>
          <p:nvPr/>
        </p:nvSpPr>
        <p:spPr>
          <a:xfrm>
            <a:off x="2635250" y="5476875"/>
            <a:ext cx="914400" cy="914400"/>
          </a:xfrm>
          <a:prstGeom prst="rect">
            <a:avLst/>
          </a:prstGeom>
        </p:spPr>
        <p:txBody>
          <a:bodyPr vert="horz" wrap="none" lIns="0" tIns="0" rIns="0" bIns="0" rtlCol="0" anchor="t" anchorCtr="0">
            <a:normAutofit/>
          </a:bodyPr>
          <a:lstStyle/>
          <a:p>
            <a:endParaRPr lang="en-US" sz="1400" dirty="0"/>
          </a:p>
        </p:txBody>
      </p:sp>
      <p:sp>
        <p:nvSpPr>
          <p:cNvPr id="6" name="TextBox 5"/>
          <p:cNvSpPr txBox="1"/>
          <p:nvPr/>
        </p:nvSpPr>
        <p:spPr>
          <a:xfrm>
            <a:off x="2317750" y="5556250"/>
            <a:ext cx="914400" cy="914400"/>
          </a:xfrm>
          <a:prstGeom prst="rect">
            <a:avLst/>
          </a:prstGeom>
        </p:spPr>
        <p:txBody>
          <a:bodyPr vert="horz" wrap="none" lIns="0" tIns="0" rIns="0" bIns="0" rtlCol="0" anchor="t" anchorCtr="0">
            <a:normAutofit/>
          </a:bodyPr>
          <a:lstStyle/>
          <a:p>
            <a:endParaRPr lang="en-US" sz="1400" dirty="0"/>
          </a:p>
        </p:txBody>
      </p:sp>
      <p:sp>
        <p:nvSpPr>
          <p:cNvPr id="8" name="TextBox 7"/>
          <p:cNvSpPr txBox="1"/>
          <p:nvPr/>
        </p:nvSpPr>
        <p:spPr>
          <a:xfrm>
            <a:off x="8031338" y="6113074"/>
            <a:ext cx="914400" cy="914400"/>
          </a:xfrm>
          <a:prstGeom prst="rect">
            <a:avLst/>
          </a:prstGeom>
        </p:spPr>
        <p:txBody>
          <a:bodyPr vert="horz" wrap="none" lIns="0" tIns="0" rIns="0" bIns="0" rtlCol="0" anchor="t" anchorCtr="0">
            <a:normAutofit/>
          </a:bodyPr>
          <a:lstStyle/>
          <a:p>
            <a:endParaRPr lang="en-US" sz="1400" dirty="0"/>
          </a:p>
        </p:txBody>
      </p:sp>
      <p:sp>
        <p:nvSpPr>
          <p:cNvPr id="12" name="TextBox 11"/>
          <p:cNvSpPr txBox="1"/>
          <p:nvPr/>
        </p:nvSpPr>
        <p:spPr>
          <a:xfrm>
            <a:off x="7378700" y="6019800"/>
            <a:ext cx="1305276" cy="647700"/>
          </a:xfrm>
          <a:prstGeom prst="rect">
            <a:avLst/>
          </a:prstGeom>
        </p:spPr>
        <p:txBody>
          <a:bodyPr vert="horz" wrap="square" lIns="0" tIns="0" rIns="0" bIns="0" rtlCol="0" anchor="t" anchorCtr="0">
            <a:normAutofit/>
          </a:bodyPr>
          <a:lstStyle/>
          <a:p>
            <a:endParaRPr lang="en-US" sz="1400" dirty="0"/>
          </a:p>
        </p:txBody>
      </p:sp>
      <p:sp>
        <p:nvSpPr>
          <p:cNvPr id="13" name="TextBox 12"/>
          <p:cNvSpPr txBox="1"/>
          <p:nvPr/>
        </p:nvSpPr>
        <p:spPr>
          <a:xfrm>
            <a:off x="7378700" y="5943600"/>
            <a:ext cx="1305276" cy="723900"/>
          </a:xfrm>
          <a:prstGeom prst="rect">
            <a:avLst/>
          </a:prstGeom>
          <a:solidFill>
            <a:schemeClr val="bg1"/>
          </a:solidFill>
        </p:spPr>
        <p:txBody>
          <a:bodyPr vert="horz" wrap="square" lIns="0" tIns="0" rIns="0" bIns="0" rtlCol="0" anchor="t" anchorCtr="0">
            <a:normAutofit/>
          </a:bodyPr>
          <a:lstStyle/>
          <a:p>
            <a:endParaRPr lang="en-US" sz="1400" dirty="0"/>
          </a:p>
        </p:txBody>
      </p:sp>
      <p:pic>
        <p:nvPicPr>
          <p:cNvPr id="10" name="Picture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016926" y="6068413"/>
            <a:ext cx="1667050" cy="550474"/>
          </a:xfrm>
          <a:prstGeom prst="rect">
            <a:avLst/>
          </a:prstGeom>
        </p:spPr>
      </p:pic>
      <p:pic>
        <p:nvPicPr>
          <p:cNvPr id="14" name="Picture 13">
            <a:extLst>
              <a:ext uri="{FF2B5EF4-FFF2-40B4-BE49-F238E27FC236}">
                <a16:creationId xmlns:a16="http://schemas.microsoft.com/office/drawing/2014/main" id="{3433586C-4C00-4DC3-9F39-F8B4BDA5F5A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69946" y="339232"/>
            <a:ext cx="5189158" cy="1713504"/>
          </a:xfrm>
          <a:prstGeom prst="rect">
            <a:avLst/>
          </a:prstGeom>
        </p:spPr>
      </p:pic>
      <p:sp>
        <p:nvSpPr>
          <p:cNvPr id="15" name="Text Box 2">
            <a:extLst>
              <a:ext uri="{FF2B5EF4-FFF2-40B4-BE49-F238E27FC236}">
                <a16:creationId xmlns:a16="http://schemas.microsoft.com/office/drawing/2014/main" id="{42F101F1-DEB2-4FB9-AD37-7DF3FED53E64}"/>
              </a:ext>
            </a:extLst>
          </p:cNvPr>
          <p:cNvSpPr txBox="1">
            <a:spLocks noChangeArrowheads="1"/>
          </p:cNvSpPr>
          <p:nvPr/>
        </p:nvSpPr>
        <p:spPr bwMode="auto">
          <a:xfrm>
            <a:off x="80668" y="2536777"/>
            <a:ext cx="5472140" cy="78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gn="ctr">
              <a:defRPr/>
            </a:pPr>
            <a:r>
              <a:rPr lang="en-US" sz="2800" dirty="0">
                <a:cs typeface="Arial" panose="020B0604020202020204" pitchFamily="34" charset="0"/>
              </a:rPr>
              <a:t>Implementation program delivering PrEP within MCH and FP clinics in Kisumu, </a:t>
            </a:r>
            <a:r>
              <a:rPr lang="en-US" sz="2800" dirty="0" smtClean="0">
                <a:cs typeface="Arial" panose="020B0604020202020204" pitchFamily="34" charset="0"/>
              </a:rPr>
              <a:t>Kenya</a:t>
            </a:r>
            <a:endParaRPr lang="en-US" sz="2800" dirty="0">
              <a:cs typeface="Arial" panose="020B0604020202020204" pitchFamily="34" charset="0"/>
            </a:endParaRPr>
          </a:p>
          <a:p>
            <a:pPr algn="ctr">
              <a:defRPr/>
            </a:pPr>
            <a:endParaRPr lang="en-US" sz="1800" dirty="0">
              <a:cs typeface="Arial" panose="020B0604020202020204" pitchFamily="34" charset="0"/>
            </a:endParaRPr>
          </a:p>
          <a:p>
            <a:pPr algn="ctr">
              <a:defRPr/>
            </a:pPr>
            <a:r>
              <a:rPr lang="en-US" sz="1800" dirty="0"/>
              <a:t>PrIYA is part of the DREAMS Innovation Challenge funded by PEPFAR &amp;</a:t>
            </a:r>
          </a:p>
          <a:p>
            <a:pPr algn="ctr">
              <a:defRPr/>
            </a:pPr>
            <a:r>
              <a:rPr lang="en-US" sz="1800" dirty="0"/>
              <a:t>managed by JSI Research &amp; Training Institute, </a:t>
            </a:r>
            <a:r>
              <a:rPr lang="en-US" sz="1800" dirty="0" err="1" smtClean="0"/>
              <a:t>Inc</a:t>
            </a:r>
            <a:endParaRPr lang="en-US" sz="1800" dirty="0">
              <a:latin typeface="Century Gothic" panose="020B0502020202020204" pitchFamily="34" charset="0"/>
            </a:endParaRPr>
          </a:p>
        </p:txBody>
      </p:sp>
      <p:pic>
        <p:nvPicPr>
          <p:cNvPr id="9" name="Picture 8">
            <a:extLst>
              <a:ext uri="{FF2B5EF4-FFF2-40B4-BE49-F238E27FC236}">
                <a16:creationId xmlns:a16="http://schemas.microsoft.com/office/drawing/2014/main" id="{2934434E-6B48-4C4C-97F4-4ECCAD749695}"/>
              </a:ext>
            </a:extLst>
          </p:cNvPr>
          <p:cNvPicPr>
            <a:picLocks noChangeAspect="1"/>
          </p:cNvPicPr>
          <p:nvPr/>
        </p:nvPicPr>
        <p:blipFill rotWithShape="1">
          <a:blip r:embed="rId4"/>
          <a:srcRect l="8704"/>
          <a:stretch/>
        </p:blipFill>
        <p:spPr>
          <a:xfrm rot="5400000">
            <a:off x="5400789" y="1757687"/>
            <a:ext cx="3892333" cy="3197564"/>
          </a:xfrm>
          <a:prstGeom prst="rect">
            <a:avLst/>
          </a:prstGeom>
          <a:ln>
            <a:solidFill>
              <a:schemeClr val="tx1"/>
            </a:solidFill>
          </a:ln>
        </p:spPr>
      </p:pic>
    </p:spTree>
    <p:extLst>
      <p:ext uri="{BB962C8B-B14F-4D97-AF65-F5344CB8AC3E}">
        <p14:creationId xmlns:p14="http://schemas.microsoft.com/office/powerpoint/2010/main" val="713089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123441" y="304424"/>
            <a:ext cx="6695440" cy="7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6200">
                <a:solidFill>
                  <a:schemeClr val="tx1"/>
                </a:solidFill>
                <a:latin typeface="Arial" panose="020B0604020202020204" pitchFamily="34" charset="0"/>
                <a:ea typeface="ＭＳ Ｐゴシック" panose="020B0600070205080204" pitchFamily="34" charset="-128"/>
              </a:defRPr>
            </a:lvl1pPr>
            <a:lvl2pPr marL="742950" indent="-285750">
              <a:defRPr sz="6200">
                <a:solidFill>
                  <a:schemeClr val="tx1"/>
                </a:solidFill>
                <a:latin typeface="Arial" panose="020B0604020202020204" pitchFamily="34" charset="0"/>
                <a:ea typeface="ＭＳ Ｐゴシック" panose="020B0600070205080204" pitchFamily="34" charset="-128"/>
              </a:defRPr>
            </a:lvl2pPr>
            <a:lvl3pPr marL="1143000" indent="-228600">
              <a:defRPr sz="6200">
                <a:solidFill>
                  <a:schemeClr val="tx1"/>
                </a:solidFill>
                <a:latin typeface="Arial" panose="020B0604020202020204" pitchFamily="34" charset="0"/>
                <a:ea typeface="ＭＳ Ｐゴシック" panose="020B0600070205080204" pitchFamily="34" charset="-128"/>
              </a:defRPr>
            </a:lvl3pPr>
            <a:lvl4pPr marL="1600200" indent="-228600">
              <a:defRPr sz="6200">
                <a:solidFill>
                  <a:schemeClr val="tx1"/>
                </a:solidFill>
                <a:latin typeface="Arial" panose="020B0604020202020204" pitchFamily="34" charset="0"/>
                <a:ea typeface="ＭＳ Ｐゴシック" panose="020B0600070205080204" pitchFamily="34" charset="-128"/>
              </a:defRPr>
            </a:lvl4pPr>
            <a:lvl5pPr marL="2057400" indent="-228600">
              <a:defRPr sz="6200">
                <a:solidFill>
                  <a:schemeClr val="tx1"/>
                </a:solidFill>
                <a:latin typeface="Arial" panose="020B0604020202020204" pitchFamily="34" charset="0"/>
                <a:ea typeface="ＭＳ Ｐゴシック" panose="020B0600070205080204" pitchFamily="34" charset="-128"/>
              </a:defRPr>
            </a:lvl5pPr>
            <a:lvl6pPr marL="25146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6pPr>
            <a:lvl7pPr marL="29718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7pPr>
            <a:lvl8pPr marL="34290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8pPr>
            <a:lvl9pPr marL="3886200" indent="-228600" defTabSz="3133725" eaLnBrk="0" fontAlgn="base" hangingPunct="0">
              <a:spcBef>
                <a:spcPct val="0"/>
              </a:spcBef>
              <a:spcAft>
                <a:spcPct val="0"/>
              </a:spcAft>
              <a:defRPr sz="6200">
                <a:solidFill>
                  <a:schemeClr val="tx1"/>
                </a:solidFill>
                <a:latin typeface="Arial" panose="020B0604020202020204" pitchFamily="34" charset="0"/>
                <a:ea typeface="ＭＳ Ｐゴシック" panose="020B0600070205080204" pitchFamily="34" charset="-128"/>
              </a:defRPr>
            </a:lvl9pPr>
          </a:lstStyle>
          <a:p>
            <a:pPr>
              <a:lnSpc>
                <a:spcPct val="107000"/>
              </a:lnSpc>
              <a:spcAft>
                <a:spcPts val="10"/>
              </a:spcAft>
            </a:pPr>
            <a:r>
              <a:rPr lang="en-US" altLang="en-US" sz="3200" b="1" dirty="0">
                <a:latin typeface="+mj-lt"/>
                <a:cs typeface="Calibri" panose="020F0502020204030204" pitchFamily="34" charset="0"/>
              </a:rPr>
              <a:t>Distribution of 16 PrIYA sites across Kisumu </a:t>
            </a:r>
            <a:r>
              <a:rPr lang="en-US" altLang="en-US" sz="3200" b="1" dirty="0" smtClean="0">
                <a:latin typeface="+mj-lt"/>
                <a:cs typeface="Calibri" panose="020F0502020204030204" pitchFamily="34" charset="0"/>
              </a:rPr>
              <a:t>County, Kenya </a:t>
            </a:r>
            <a:endParaRPr lang="en-US" altLang="en-US" sz="3200" b="1" dirty="0">
              <a:latin typeface="+mj-lt"/>
              <a:cs typeface="Calibri" panose="020F0502020204030204" pitchFamily="34" charset="0"/>
            </a:endParaRPr>
          </a:p>
        </p:txBody>
      </p:sp>
      <p:pic>
        <p:nvPicPr>
          <p:cNvPr id="12" name="Picture 12">
            <a:extLst>
              <a:ext uri="{FF2B5EF4-FFF2-40B4-BE49-F238E27FC236}">
                <a16:creationId xmlns:a16="http://schemas.microsoft.com/office/drawing/2014/main" id="{E2A84AB5-3DEE-4811-8BC9-B7187B5E5B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697" y="2161755"/>
            <a:ext cx="7139788" cy="3714742"/>
          </a:xfrm>
          <a:prstGeom prst="rect">
            <a:avLst/>
          </a:prstGeom>
          <a:noFill/>
          <a:ln w="9525">
            <a:solidFill>
              <a:srgbClr val="26247B"/>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124" descr="Image result for kisumu county kenya">
            <a:extLst>
              <a:ext uri="{FF2B5EF4-FFF2-40B4-BE49-F238E27FC236}">
                <a16:creationId xmlns:a16="http://schemas.microsoft.com/office/drawing/2014/main" id="{8CB6D9A4-9CFC-434A-8043-BBD6C7872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42" y="3963234"/>
            <a:ext cx="1738713" cy="1913263"/>
          </a:xfrm>
          <a:prstGeom prst="rect">
            <a:avLst/>
          </a:prstGeom>
          <a:noFill/>
          <a:ln w="9525">
            <a:solidFill>
              <a:srgbClr val="26247B"/>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id="{44663E2C-EE77-4598-BFE3-9AFD18FF8A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3580" y="5267053"/>
            <a:ext cx="1832905" cy="609444"/>
          </a:xfrm>
          <a:prstGeom prst="rect">
            <a:avLst/>
          </a:prstGeom>
          <a:noFill/>
          <a:ln w="9525">
            <a:solidFill>
              <a:srgbClr val="26247B"/>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7626485" y="2197494"/>
            <a:ext cx="1410304" cy="3416320"/>
          </a:xfrm>
          <a:prstGeom prst="rect">
            <a:avLst/>
          </a:prstGeom>
          <a:noFill/>
        </p:spPr>
        <p:txBody>
          <a:bodyPr wrap="square" rtlCol="0">
            <a:spAutoFit/>
          </a:bodyPr>
          <a:lstStyle/>
          <a:p>
            <a:pPr marL="257175" indent="-257175">
              <a:buAutoNum type="arabicPeriod"/>
            </a:pPr>
            <a:r>
              <a:rPr lang="en-GB" sz="1350" dirty="0" err="1"/>
              <a:t>Ahero</a:t>
            </a:r>
            <a:endParaRPr lang="en-GB" sz="1350" dirty="0"/>
          </a:p>
          <a:p>
            <a:pPr marL="257175" indent="-257175">
              <a:buAutoNum type="arabicPeriod"/>
            </a:pPr>
            <a:r>
              <a:rPr lang="en-GB" sz="1350" dirty="0"/>
              <a:t>Airport</a:t>
            </a:r>
          </a:p>
          <a:p>
            <a:pPr marL="257175" indent="-257175">
              <a:buAutoNum type="arabicPeriod"/>
            </a:pPr>
            <a:r>
              <a:rPr lang="en-GB" sz="1350" dirty="0" err="1"/>
              <a:t>Awasi</a:t>
            </a:r>
            <a:endParaRPr lang="en-GB" sz="1350" dirty="0"/>
          </a:p>
          <a:p>
            <a:pPr marL="257175" indent="-257175">
              <a:buAutoNum type="arabicPeriod"/>
            </a:pPr>
            <a:r>
              <a:rPr lang="en-GB" sz="1350" dirty="0" err="1"/>
              <a:t>Chiga</a:t>
            </a:r>
            <a:endParaRPr lang="en-GB" sz="1350" dirty="0"/>
          </a:p>
          <a:p>
            <a:pPr marL="257175" indent="-257175">
              <a:buAutoNum type="arabicPeriod"/>
            </a:pPr>
            <a:r>
              <a:rPr lang="en-GB" sz="1350" dirty="0" err="1"/>
              <a:t>Chulaimbo</a:t>
            </a:r>
            <a:endParaRPr lang="en-GB" sz="1350" dirty="0"/>
          </a:p>
          <a:p>
            <a:pPr marL="257175" indent="-257175">
              <a:buAutoNum type="arabicPeriod"/>
            </a:pPr>
            <a:r>
              <a:rPr lang="en-GB" sz="1350" dirty="0"/>
              <a:t>KCH</a:t>
            </a:r>
          </a:p>
          <a:p>
            <a:pPr marL="257175" indent="-257175">
              <a:buAutoNum type="arabicPeriod"/>
            </a:pPr>
            <a:r>
              <a:rPr lang="en-GB" sz="1350" dirty="0"/>
              <a:t>Koru</a:t>
            </a:r>
          </a:p>
          <a:p>
            <a:pPr marL="257175" indent="-257175">
              <a:buAutoNum type="arabicPeriod"/>
            </a:pPr>
            <a:r>
              <a:rPr lang="en-GB" sz="1350" dirty="0"/>
              <a:t>Lumumba</a:t>
            </a:r>
          </a:p>
          <a:p>
            <a:pPr marL="257175" indent="-257175">
              <a:buAutoNum type="arabicPeriod"/>
            </a:pPr>
            <a:r>
              <a:rPr lang="en-GB" sz="1350" dirty="0" err="1"/>
              <a:t>Manywanda</a:t>
            </a:r>
            <a:endParaRPr lang="en-GB" sz="1350" dirty="0"/>
          </a:p>
          <a:p>
            <a:pPr marL="257175" indent="-257175">
              <a:buAutoNum type="arabicPeriod"/>
            </a:pPr>
            <a:r>
              <a:rPr lang="en-GB" sz="1350" dirty="0" err="1"/>
              <a:t>Maseno</a:t>
            </a:r>
            <a:endParaRPr lang="en-GB" sz="1350" dirty="0"/>
          </a:p>
          <a:p>
            <a:pPr marL="257175" indent="-257175">
              <a:buAutoNum type="arabicPeriod"/>
            </a:pPr>
            <a:r>
              <a:rPr lang="en-GB" sz="1350" dirty="0" err="1"/>
              <a:t>Migosi</a:t>
            </a:r>
            <a:endParaRPr lang="en-GB" sz="1350" dirty="0"/>
          </a:p>
          <a:p>
            <a:pPr marL="257175" indent="-257175">
              <a:buAutoNum type="arabicPeriod"/>
            </a:pPr>
            <a:r>
              <a:rPr lang="en-GB" sz="1350" dirty="0" err="1"/>
              <a:t>Muhoroni</a:t>
            </a:r>
            <a:endParaRPr lang="en-GB" sz="1350" dirty="0"/>
          </a:p>
          <a:p>
            <a:pPr marL="257175" indent="-257175">
              <a:buAutoNum type="arabicPeriod"/>
            </a:pPr>
            <a:r>
              <a:rPr lang="en-GB" sz="1350" dirty="0"/>
              <a:t>Nightingale</a:t>
            </a:r>
          </a:p>
          <a:p>
            <a:pPr marL="257175" indent="-257175">
              <a:buAutoNum type="arabicPeriod"/>
            </a:pPr>
            <a:r>
              <a:rPr lang="en-GB" sz="1350" dirty="0" err="1"/>
              <a:t>Nyalenda</a:t>
            </a:r>
            <a:endParaRPr lang="en-GB" sz="1350" dirty="0"/>
          </a:p>
          <a:p>
            <a:pPr marL="257175" indent="-257175">
              <a:buAutoNum type="arabicPeriod"/>
            </a:pPr>
            <a:r>
              <a:rPr lang="en-GB" sz="1350" dirty="0" err="1"/>
              <a:t>Nyakach</a:t>
            </a:r>
            <a:endParaRPr lang="en-GB" sz="1350" dirty="0"/>
          </a:p>
          <a:p>
            <a:pPr marL="257175" indent="-257175">
              <a:buAutoNum type="arabicPeriod"/>
            </a:pPr>
            <a:r>
              <a:rPr lang="en-GB" sz="1350" dirty="0" err="1"/>
              <a:t>Rabuor</a:t>
            </a:r>
            <a:endParaRPr lang="en-GB" sz="1350" dirty="0"/>
          </a:p>
        </p:txBody>
      </p:sp>
      <p:sp>
        <p:nvSpPr>
          <p:cNvPr id="4" name="Oval 3"/>
          <p:cNvSpPr/>
          <p:nvPr/>
        </p:nvSpPr>
        <p:spPr>
          <a:xfrm>
            <a:off x="604684" y="4919865"/>
            <a:ext cx="383458" cy="341092"/>
          </a:xfrm>
          <a:prstGeom prst="ellipse">
            <a:avLst/>
          </a:prstGeom>
          <a:no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2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D47ABEF4-61E6-499A-8188-FDD5BEE4A694}"/>
              </a:ext>
            </a:extLst>
          </p:cNvPr>
          <p:cNvSpPr txBox="1">
            <a:spLocks noChangeArrowheads="1"/>
          </p:cNvSpPr>
          <p:nvPr/>
        </p:nvSpPr>
        <p:spPr bwMode="auto">
          <a:xfrm>
            <a:off x="2255521" y="597719"/>
            <a:ext cx="6695440" cy="71201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0" tIns="0" rIns="0" bIns="0" rtlCol="0" anchor="t" anchorCtr="0">
            <a:noAutofit/>
          </a:bodyPr>
          <a:lstStyle>
            <a:lvl1pPr algn="just">
              <a:spcBef>
                <a:spcPct val="0"/>
              </a:spcBef>
              <a:buNone/>
              <a:defRPr sz="2800" b="1" baseline="0">
                <a:latin typeface="Arial"/>
                <a:ea typeface="+mj-ea"/>
                <a:cs typeface="Arial"/>
              </a:defRPr>
            </a:lvl1pPr>
          </a:lstStyle>
          <a:p>
            <a:r>
              <a:rPr lang="en-US" altLang="en-US" dirty="0"/>
              <a:t>AIM </a:t>
            </a:r>
          </a:p>
        </p:txBody>
      </p:sp>
      <p:sp>
        <p:nvSpPr>
          <p:cNvPr id="12" name="Content Placeholder 2">
            <a:extLst>
              <a:ext uri="{FF2B5EF4-FFF2-40B4-BE49-F238E27FC236}">
                <a16:creationId xmlns:a16="http://schemas.microsoft.com/office/drawing/2014/main" id="{410A071E-C1D0-48C8-8CA8-6DF0CE5B692E}"/>
              </a:ext>
            </a:extLst>
          </p:cNvPr>
          <p:cNvSpPr>
            <a:spLocks noGrp="1"/>
          </p:cNvSpPr>
          <p:nvPr>
            <p:ph idx="1"/>
          </p:nvPr>
        </p:nvSpPr>
        <p:spPr>
          <a:xfrm>
            <a:off x="122831" y="1748234"/>
            <a:ext cx="8429824" cy="4450035"/>
          </a:xfrm>
        </p:spPr>
        <p:txBody>
          <a:bodyPr>
            <a:normAutofit/>
          </a:bodyPr>
          <a:lstStyle/>
          <a:p>
            <a:pPr>
              <a:buClr>
                <a:srgbClr val="FF0000"/>
              </a:buClr>
            </a:pPr>
            <a:r>
              <a:rPr lang="en-US" sz="2800" dirty="0"/>
              <a:t>Evaluate PrEP acceptance and cofactors of uptake among pregnant and postpartum </a:t>
            </a:r>
            <a:r>
              <a:rPr lang="en-US" sz="2800" dirty="0" smtClean="0"/>
              <a:t>women offered </a:t>
            </a:r>
            <a:r>
              <a:rPr lang="en-US" sz="2800" dirty="0"/>
              <a:t>PrEP within routine MCH </a:t>
            </a:r>
          </a:p>
        </p:txBody>
      </p:sp>
      <p:pic>
        <p:nvPicPr>
          <p:cNvPr id="3" name="Picture 2">
            <a:extLst>
              <a:ext uri="{FF2B5EF4-FFF2-40B4-BE49-F238E27FC236}">
                <a16:creationId xmlns:a16="http://schemas.microsoft.com/office/drawing/2014/main" id="{D5DB1B91-C8E0-43B6-85FA-43744DAB492B}"/>
              </a:ext>
            </a:extLst>
          </p:cNvPr>
          <p:cNvPicPr>
            <a:picLocks noChangeAspect="1"/>
          </p:cNvPicPr>
          <p:nvPr/>
        </p:nvPicPr>
        <p:blipFill>
          <a:blip r:embed="rId3"/>
          <a:stretch>
            <a:fillRect/>
          </a:stretch>
        </p:blipFill>
        <p:spPr>
          <a:xfrm>
            <a:off x="1763785" y="3111911"/>
            <a:ext cx="5749380" cy="3234026"/>
          </a:xfrm>
          <a:prstGeom prst="rect">
            <a:avLst/>
          </a:prstGeom>
          <a:ln>
            <a:solidFill>
              <a:schemeClr val="tx1"/>
            </a:solidFill>
          </a:ln>
        </p:spPr>
      </p:pic>
    </p:spTree>
    <p:extLst>
      <p:ext uri="{BB962C8B-B14F-4D97-AF65-F5344CB8AC3E}">
        <p14:creationId xmlns:p14="http://schemas.microsoft.com/office/powerpoint/2010/main" val="928721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REAMS 1">
      <a:dk1>
        <a:srgbClr val="1C1668"/>
      </a:dk1>
      <a:lt1>
        <a:sysClr val="window" lastClr="FFFFFF"/>
      </a:lt1>
      <a:dk2>
        <a:srgbClr val="212121"/>
      </a:dk2>
      <a:lt2>
        <a:srgbClr val="FFFFFF"/>
      </a:lt2>
      <a:accent1>
        <a:srgbClr val="1B1565"/>
      </a:accent1>
      <a:accent2>
        <a:srgbClr val="932B3B"/>
      </a:accent2>
      <a:accent3>
        <a:srgbClr val="D87A2C"/>
      </a:accent3>
      <a:accent4>
        <a:srgbClr val="FEC626"/>
      </a:accent4>
      <a:accent5>
        <a:srgbClr val="EB5959"/>
      </a:accent5>
      <a:accent6>
        <a:srgbClr val="F6A158"/>
      </a:accent6>
      <a:hlink>
        <a:srgbClr val="1C1668"/>
      </a:hlink>
      <a:folHlink>
        <a:srgbClr val="1C16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t" anchorCtr="0">
        <a:normAutofit/>
      </a:bodyPr>
      <a:lstStyle>
        <a:defPPr>
          <a:defRPr sz="1400"/>
        </a:defPPr>
      </a:lstStyle>
    </a:txDef>
  </a:objectDefaults>
  <a:extraClrSchemeLst/>
  <a:extLst>
    <a:ext uri="{05A4C25C-085E-4340-85A3-A5531E510DB2}">
      <thm15:themeFamily xmlns:thm15="http://schemas.microsoft.com/office/thememl/2012/main" name="PrIYA PowerPoint Template with logo_TS" id="{813D22C4-088F-864B-B1F9-DED66850B162}" vid="{2F1BC9C0-BEF4-C54F-8632-CC716D6E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REAMS 1">
    <a:dk1>
      <a:srgbClr val="1C1668"/>
    </a:dk1>
    <a:lt1>
      <a:sysClr val="window" lastClr="FFFFFF"/>
    </a:lt1>
    <a:dk2>
      <a:srgbClr val="212121"/>
    </a:dk2>
    <a:lt2>
      <a:srgbClr val="FFFFFF"/>
    </a:lt2>
    <a:accent1>
      <a:srgbClr val="1B1565"/>
    </a:accent1>
    <a:accent2>
      <a:srgbClr val="932B3B"/>
    </a:accent2>
    <a:accent3>
      <a:srgbClr val="D87A2C"/>
    </a:accent3>
    <a:accent4>
      <a:srgbClr val="FEC626"/>
    </a:accent4>
    <a:accent5>
      <a:srgbClr val="EB5959"/>
    </a:accent5>
    <a:accent6>
      <a:srgbClr val="F6A158"/>
    </a:accent6>
    <a:hlink>
      <a:srgbClr val="1C1668"/>
    </a:hlink>
    <a:folHlink>
      <a:srgbClr val="1C1668"/>
    </a:folHlink>
  </a:clrScheme>
</a:themeOverride>
</file>

<file path=docProps/app.xml><?xml version="1.0" encoding="utf-8"?>
<Properties xmlns="http://schemas.openxmlformats.org/officeDocument/2006/extended-properties" xmlns:vt="http://schemas.openxmlformats.org/officeDocument/2006/docPropsVTypes">
  <Template/>
  <TotalTime>5190</TotalTime>
  <Words>890</Words>
  <Application>Microsoft Office PowerPoint</Application>
  <PresentationFormat>On-screen Show (4:3)</PresentationFormat>
  <Paragraphs>176</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Calibri</vt:lpstr>
      <vt:lpstr>Century Gothic</vt:lpstr>
      <vt:lpstr>KlavikaLight-Plain</vt:lpstr>
      <vt:lpstr>Office Theme</vt:lpstr>
      <vt:lpstr>PrEP uptake among pregnant and postpartum women: results from a large implementation program within maternal child health (MCH) clinics in Kenya  J. Kinuthia1,2, J. Pintye2, F. Abuna3, H. Lagat3, K. Mugwanya2, J. Dettinger2, M. Serede3, J. Sila3, J.M. Baeten2, G. John-Stewart4,  PrEP Implementation for Young Women and Adolescents (PrIYA) Program 1Kenyatta National Hospital, Nairobi, Kenya, 2University of Washington,, Seattle, United States, 3University of Washington--Kenya, Nairobi, Kenya,  </vt:lpstr>
      <vt:lpstr>PowerPoint Presentation</vt:lpstr>
      <vt:lpstr>HIV risk per unprotected coital act increased in pregnancy &amp; postpartum</vt:lpstr>
      <vt:lpstr>Primary HIV prevention in pregnancy &amp; postpartum critical for eMTCT</vt:lpstr>
      <vt:lpstr>WHO and Kenyan guidelines support PrEP in pregnancy and postpartum</vt:lpstr>
      <vt:lpstr>Unanswered questions regarding PrEP in pregnancy &amp; postpartum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Ongoing analysis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PrIYA All-Collaborator Meeting</dc:title>
  <dc:creator>Tina L Schuh</dc:creator>
  <cp:lastModifiedBy>John Kinuthia</cp:lastModifiedBy>
  <cp:revision>238</cp:revision>
  <dcterms:created xsi:type="dcterms:W3CDTF">2017-10-16T19:30:37Z</dcterms:created>
  <dcterms:modified xsi:type="dcterms:W3CDTF">2018-07-25T09:07:02Z</dcterms:modified>
</cp:coreProperties>
</file>